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7" r:id="rId2"/>
    <p:sldId id="352" r:id="rId3"/>
    <p:sldId id="353" r:id="rId4"/>
    <p:sldId id="354" r:id="rId5"/>
    <p:sldId id="258" r:id="rId6"/>
    <p:sldId id="283" r:id="rId7"/>
    <p:sldId id="304" r:id="rId8"/>
    <p:sldId id="260" r:id="rId9"/>
    <p:sldId id="261" r:id="rId10"/>
    <p:sldId id="289" r:id="rId11"/>
    <p:sldId id="262" r:id="rId12"/>
    <p:sldId id="290" r:id="rId13"/>
    <p:sldId id="363" r:id="rId14"/>
    <p:sldId id="362" r:id="rId15"/>
    <p:sldId id="263" r:id="rId16"/>
    <p:sldId id="291" r:id="rId17"/>
    <p:sldId id="267" r:id="rId18"/>
    <p:sldId id="294" r:id="rId19"/>
    <p:sldId id="295" r:id="rId20"/>
    <p:sldId id="268" r:id="rId21"/>
    <p:sldId id="365" r:id="rId22"/>
    <p:sldId id="366" r:id="rId23"/>
    <p:sldId id="269" r:id="rId24"/>
    <p:sldId id="271" r:id="rId25"/>
    <p:sldId id="270" r:id="rId26"/>
    <p:sldId id="272" r:id="rId27"/>
    <p:sldId id="368" r:id="rId28"/>
    <p:sldId id="367" r:id="rId29"/>
    <p:sldId id="273" r:id="rId30"/>
    <p:sldId id="296" r:id="rId31"/>
    <p:sldId id="275" r:id="rId32"/>
    <p:sldId id="276" r:id="rId33"/>
    <p:sldId id="278" r:id="rId34"/>
    <p:sldId id="299" r:id="rId35"/>
    <p:sldId id="280" r:id="rId36"/>
    <p:sldId id="300" r:id="rId37"/>
    <p:sldId id="279" r:id="rId38"/>
    <p:sldId id="301" r:id="rId39"/>
    <p:sldId id="281" r:id="rId40"/>
    <p:sldId id="302" r:id="rId41"/>
    <p:sldId id="372" r:id="rId42"/>
    <p:sldId id="373" r:id="rId43"/>
    <p:sldId id="359" r:id="rId44"/>
    <p:sldId id="360" r:id="rId45"/>
    <p:sldId id="259" r:id="rId46"/>
    <p:sldId id="369" r:id="rId47"/>
    <p:sldId id="264" r:id="rId48"/>
    <p:sldId id="370" r:id="rId49"/>
    <p:sldId id="371" r:id="rId50"/>
    <p:sldId id="265" r:id="rId51"/>
    <p:sldId id="374" r:id="rId52"/>
    <p:sldId id="357" r:id="rId53"/>
    <p:sldId id="358" r:id="rId54"/>
    <p:sldId id="36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na Turturica" initials="A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96"/>
    <p:restoredTop sz="96327"/>
  </p:normalViewPr>
  <p:slideViewPr>
    <p:cSldViewPr snapToGrid="0">
      <p:cViewPr varScale="1">
        <p:scale>
          <a:sx n="109" d="100"/>
          <a:sy n="109" d="100"/>
        </p:scale>
        <p:origin x="1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1#2">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699A105-0F3B-4836-80C0-FE2036D056AD}" type="doc">
      <dgm:prSet loTypeId="urn:diagrams.loki3.com/BracketList" loCatId="list" qsTypeId="urn:microsoft.com/office/officeart/2005/8/quickstyle/simple1#2" qsCatId="simple" csTypeId="urn:microsoft.com/office/officeart/2005/8/colors/accent5_1#2" csCatId="accent5" phldr="1"/>
      <dgm:spPr/>
      <dgm:t>
        <a:bodyPr/>
        <a:lstStyle/>
        <a:p>
          <a:endParaRPr lang="en-GB"/>
        </a:p>
      </dgm:t>
    </dgm:pt>
    <dgm:pt modelId="{527026DF-4B3F-4C7E-9FB6-6E6EB2F431A8}">
      <dgm:prSet phldrT="[Text]" custT="1"/>
      <dgm:spPr/>
      <dgm:t>
        <a:bodyPr/>
        <a:lstStyle/>
        <a:p>
          <a:r>
            <a:rPr lang="x-none" sz="1800" b="1" dirty="0"/>
            <a:t>Bunuri imobile</a:t>
          </a:r>
          <a:endParaRPr lang="en-GB" sz="1800" b="1" dirty="0"/>
        </a:p>
      </dgm:t>
    </dgm:pt>
    <dgm:pt modelId="{AEEE0BBE-E20F-4F78-975F-1744031AA72F}" type="parTrans" cxnId="{32CE9AB3-A7D7-4308-85BB-A5E99391CC3C}">
      <dgm:prSet/>
      <dgm:spPr/>
      <dgm:t>
        <a:bodyPr/>
        <a:lstStyle/>
        <a:p>
          <a:endParaRPr lang="en-GB"/>
        </a:p>
      </dgm:t>
    </dgm:pt>
    <dgm:pt modelId="{07FBAFFF-D777-40BD-9D22-9B88BBAC0422}" type="sibTrans" cxnId="{32CE9AB3-A7D7-4308-85BB-A5E99391CC3C}">
      <dgm:prSet/>
      <dgm:spPr/>
      <dgm:t>
        <a:bodyPr/>
        <a:lstStyle/>
        <a:p>
          <a:endParaRPr lang="en-GB"/>
        </a:p>
      </dgm:t>
    </dgm:pt>
    <dgm:pt modelId="{C0E80238-168B-4DA5-9C83-11B6A3AF9F03}">
      <dgm:prSet phldrT="[Text]" custT="1"/>
      <dgm:spPr/>
      <dgm:t>
        <a:bodyPr/>
        <a:lstStyle/>
        <a:p>
          <a:r>
            <a:rPr lang="en-US" sz="1600" b="1" dirty="0" err="1">
              <a:solidFill>
                <a:schemeClr val="accent5"/>
              </a:solidFill>
            </a:rPr>
            <a:t>Clădiri</a:t>
          </a:r>
          <a:r>
            <a:rPr lang="en-US" sz="1600" b="1" dirty="0">
              <a:solidFill>
                <a:schemeClr val="accent5"/>
              </a:solidFill>
            </a:rPr>
            <a:t>, </a:t>
          </a:r>
          <a:r>
            <a:rPr lang="en-US" sz="1600" b="1" dirty="0" err="1">
              <a:solidFill>
                <a:schemeClr val="accent5"/>
              </a:solidFill>
            </a:rPr>
            <a:t>alte</a:t>
          </a:r>
          <a:r>
            <a:rPr lang="en-US" sz="1600" b="1" dirty="0">
              <a:solidFill>
                <a:schemeClr val="accent5"/>
              </a:solidFill>
            </a:rPr>
            <a:t> </a:t>
          </a:r>
          <a:r>
            <a:rPr lang="en-US" sz="1600" b="1" dirty="0" err="1">
              <a:solidFill>
                <a:schemeClr val="accent5"/>
              </a:solidFill>
            </a:rPr>
            <a:t>spaţii</a:t>
          </a:r>
          <a:r>
            <a:rPr lang="en-US" sz="1600" b="1" dirty="0">
              <a:solidFill>
                <a:schemeClr val="accent5"/>
              </a:solidFill>
            </a:rPr>
            <a:t> locative </a:t>
          </a:r>
          <a:r>
            <a:rPr lang="en-US" sz="1600" b="1" dirty="0" err="1">
              <a:solidFill>
                <a:schemeClr val="accent5"/>
              </a:solidFill>
            </a:rPr>
            <a:t>în</a:t>
          </a:r>
          <a:r>
            <a:rPr lang="en-US" sz="1600" b="1" dirty="0">
              <a:solidFill>
                <a:schemeClr val="accent5"/>
              </a:solidFill>
            </a:rPr>
            <a:t> afara </a:t>
          </a:r>
          <a:r>
            <a:rPr lang="en-US" sz="1600" b="1" dirty="0" err="1">
              <a:solidFill>
                <a:schemeClr val="accent5"/>
              </a:solidFill>
            </a:rPr>
            <a:t>locuinţei</a:t>
          </a:r>
          <a:r>
            <a:rPr lang="en-US" sz="1600" b="1" dirty="0">
              <a:solidFill>
                <a:schemeClr val="accent5"/>
              </a:solidFill>
            </a:rPr>
            <a:t> de </a:t>
          </a:r>
          <a:r>
            <a:rPr lang="en-US" sz="1600" b="1" dirty="0" err="1">
              <a:solidFill>
                <a:schemeClr val="accent5"/>
              </a:solidFill>
            </a:rPr>
            <a:t>domiciliu</a:t>
          </a:r>
          <a:r>
            <a:rPr lang="en-US" sz="1600" b="1" dirty="0"/>
            <a:t>, precum </a:t>
          </a:r>
          <a:r>
            <a:rPr lang="en-US" sz="1600" b="1" dirty="0" err="1"/>
            <a:t>şi</a:t>
          </a:r>
          <a:r>
            <a:rPr lang="en-US" sz="1600" b="1" dirty="0"/>
            <a:t> </a:t>
          </a:r>
          <a:r>
            <a:rPr lang="en-US" sz="1600" b="1" dirty="0" err="1"/>
            <a:t>terenuri</a:t>
          </a:r>
          <a:r>
            <a:rPr lang="en-US" sz="1600" b="1" dirty="0"/>
            <a:t> situate </a:t>
          </a:r>
          <a:r>
            <a:rPr lang="en-US" sz="1600" b="1" dirty="0" err="1"/>
            <a:t>în</a:t>
          </a:r>
          <a:r>
            <a:rPr lang="en-US" sz="1600" b="1" dirty="0"/>
            <a:t> </a:t>
          </a:r>
          <a:r>
            <a:rPr lang="en-US" sz="1600" b="1" dirty="0" err="1"/>
            <a:t>intravilan</a:t>
          </a:r>
          <a:r>
            <a:rPr lang="en-US" sz="1600" b="1" dirty="0"/>
            <a:t> cu </a:t>
          </a:r>
          <a:r>
            <a:rPr lang="en-US" sz="1600" b="1" dirty="0" err="1"/>
            <a:t>suprafaţa</a:t>
          </a:r>
          <a:r>
            <a:rPr lang="en-US" sz="1600" b="1" dirty="0"/>
            <a:t> de </a:t>
          </a:r>
          <a:r>
            <a:rPr lang="en-US" sz="1600" b="1" dirty="0" err="1"/>
            <a:t>peste</a:t>
          </a:r>
          <a:r>
            <a:rPr lang="en-US" sz="1600" b="1" dirty="0"/>
            <a:t> 1.200 </a:t>
          </a:r>
          <a:r>
            <a:rPr lang="en-US" sz="1600" b="1" dirty="0" err="1"/>
            <a:t>mp</a:t>
          </a:r>
          <a:r>
            <a:rPr lang="en-US" sz="1600" b="1" dirty="0"/>
            <a:t> </a:t>
          </a:r>
          <a:r>
            <a:rPr lang="en-US" sz="1600" b="1" dirty="0" err="1"/>
            <a:t>în</a:t>
          </a:r>
          <a:r>
            <a:rPr lang="en-US" sz="1600" b="1" dirty="0"/>
            <a:t> zona </a:t>
          </a:r>
          <a:r>
            <a:rPr lang="en-US" sz="1600" b="1" dirty="0" err="1"/>
            <a:t>urbană</a:t>
          </a:r>
          <a:r>
            <a:rPr lang="en-US" sz="1600" b="1" dirty="0"/>
            <a:t> </a:t>
          </a:r>
          <a:r>
            <a:rPr lang="en-US" sz="1600" b="1" dirty="0" err="1"/>
            <a:t>şi</a:t>
          </a:r>
          <a:r>
            <a:rPr lang="en-US" sz="1600" b="1" dirty="0"/>
            <a:t> 2.500 </a:t>
          </a:r>
          <a:r>
            <a:rPr lang="en-US" sz="1600" b="1" dirty="0" err="1"/>
            <a:t>mp</a:t>
          </a:r>
          <a:r>
            <a:rPr lang="en-US" sz="1600" b="1" dirty="0"/>
            <a:t> </a:t>
          </a:r>
          <a:r>
            <a:rPr lang="en-US" sz="1600" b="1" dirty="0" err="1"/>
            <a:t>în</a:t>
          </a:r>
          <a:r>
            <a:rPr lang="en-US" sz="1600" b="1" dirty="0"/>
            <a:t> zona </a:t>
          </a:r>
          <a:r>
            <a:rPr lang="en-US" sz="1600" b="1" dirty="0" err="1"/>
            <a:t>rurală</a:t>
          </a:r>
          <a:r>
            <a:rPr lang="en-US" sz="1600" b="1" dirty="0"/>
            <a:t>, </a:t>
          </a:r>
          <a:r>
            <a:rPr lang="en-US" sz="1600" b="1" dirty="0" err="1"/>
            <a:t>în</a:t>
          </a:r>
          <a:r>
            <a:rPr lang="en-US" sz="1600" b="1" dirty="0"/>
            <a:t> afara </a:t>
          </a:r>
          <a:r>
            <a:rPr lang="en-US" sz="1600" b="1" dirty="0" err="1"/>
            <a:t>terenurilor</a:t>
          </a:r>
          <a:r>
            <a:rPr lang="en-US" sz="1600" b="1" dirty="0"/>
            <a:t> de </a:t>
          </a:r>
          <a:r>
            <a:rPr lang="en-US" sz="1600" b="1" dirty="0" err="1"/>
            <a:t>împrejmuire</a:t>
          </a:r>
          <a:r>
            <a:rPr lang="en-US" sz="1600" b="1" dirty="0"/>
            <a:t> a </a:t>
          </a:r>
          <a:r>
            <a:rPr lang="en-US" sz="1600" b="1" dirty="0" err="1"/>
            <a:t>locuinţei</a:t>
          </a:r>
          <a:r>
            <a:rPr lang="en-US" sz="1600" b="1" dirty="0"/>
            <a:t> </a:t>
          </a:r>
          <a:r>
            <a:rPr lang="en-US" sz="1600" b="1" dirty="0" err="1"/>
            <a:t>şi</a:t>
          </a:r>
          <a:r>
            <a:rPr lang="en-US" sz="1600" b="1" dirty="0"/>
            <a:t> a </a:t>
          </a:r>
          <a:r>
            <a:rPr lang="en-US" sz="1600" b="1" dirty="0" err="1"/>
            <a:t>curţii</a:t>
          </a:r>
          <a:r>
            <a:rPr lang="en-US" sz="1600" b="1" dirty="0"/>
            <a:t> </a:t>
          </a:r>
          <a:r>
            <a:rPr lang="en-US" sz="1600" b="1" dirty="0" err="1"/>
            <a:t>aferente</a:t>
          </a:r>
          <a:r>
            <a:rPr lang="x-none" sz="1600" b="1" dirty="0"/>
            <a:t>.</a:t>
          </a:r>
          <a:endParaRPr lang="en-GB" sz="1600" dirty="0"/>
        </a:p>
      </dgm:t>
    </dgm:pt>
    <dgm:pt modelId="{B4BB68D2-7265-421D-9DE6-6551485BA1EA}" type="parTrans" cxnId="{EB6944BA-9D3C-4FA9-A3C2-7B9222FF241B}">
      <dgm:prSet/>
      <dgm:spPr/>
      <dgm:t>
        <a:bodyPr/>
        <a:lstStyle/>
        <a:p>
          <a:endParaRPr lang="en-GB"/>
        </a:p>
      </dgm:t>
    </dgm:pt>
    <dgm:pt modelId="{2EF066CF-7FE9-4DB7-89E2-23CB8493A926}" type="sibTrans" cxnId="{EB6944BA-9D3C-4FA9-A3C2-7B9222FF241B}">
      <dgm:prSet/>
      <dgm:spPr/>
      <dgm:t>
        <a:bodyPr/>
        <a:lstStyle/>
        <a:p>
          <a:endParaRPr lang="en-GB"/>
        </a:p>
      </dgm:t>
    </dgm:pt>
    <dgm:pt modelId="{2DC668C6-20C7-413C-9F21-38B982C3D0A5}">
      <dgm:prSet phldrT="[Text]" custT="1"/>
      <dgm:spPr/>
      <dgm:t>
        <a:bodyPr/>
        <a:lstStyle/>
        <a:p>
          <a:r>
            <a:rPr lang="x-none" sz="1800" b="1" dirty="0"/>
            <a:t>Bunuri mobile</a:t>
          </a:r>
          <a:endParaRPr lang="en-GB" sz="1800" b="1" dirty="0"/>
        </a:p>
      </dgm:t>
    </dgm:pt>
    <dgm:pt modelId="{A9F6561A-31AB-41E7-ACD7-EC56BE3114B9}" type="parTrans" cxnId="{78A84BC8-C73B-4336-AB57-39656F287AA5}">
      <dgm:prSet/>
      <dgm:spPr/>
      <dgm:t>
        <a:bodyPr/>
        <a:lstStyle/>
        <a:p>
          <a:endParaRPr lang="en-GB"/>
        </a:p>
      </dgm:t>
    </dgm:pt>
    <dgm:pt modelId="{81A6310D-1C36-4BAD-AEC6-D1167E0E0D16}" type="sibTrans" cxnId="{78A84BC8-C73B-4336-AB57-39656F287AA5}">
      <dgm:prSet/>
      <dgm:spPr/>
      <dgm:t>
        <a:bodyPr/>
        <a:lstStyle/>
        <a:p>
          <a:endParaRPr lang="en-GB"/>
        </a:p>
      </dgm:t>
    </dgm:pt>
    <dgm:pt modelId="{530F6FAB-BAF5-4D32-A25F-4E72B01F903E}">
      <dgm:prSet phldrT="[Text]" custT="1"/>
      <dgm:spPr/>
      <dgm:t>
        <a:bodyPr/>
        <a:lstStyle/>
        <a:p>
          <a:r>
            <a:rPr lang="en-US" sz="1600" b="1" dirty="0">
              <a:solidFill>
                <a:schemeClr val="accent5"/>
              </a:solidFill>
            </a:rPr>
            <a:t>Mai </a:t>
          </a:r>
          <a:r>
            <a:rPr lang="en-US" sz="1600" b="1" dirty="0" err="1">
              <a:solidFill>
                <a:schemeClr val="accent5"/>
              </a:solidFill>
            </a:rPr>
            <a:t>mult</a:t>
          </a:r>
          <a:r>
            <a:rPr lang="en-US" sz="1600" b="1" dirty="0">
              <a:solidFill>
                <a:schemeClr val="accent5"/>
              </a:solidFill>
            </a:rPr>
            <a:t> de un </a:t>
          </a:r>
          <a:r>
            <a:rPr lang="en-US" sz="1600" b="1" dirty="0" err="1">
              <a:solidFill>
                <a:schemeClr val="accent5"/>
              </a:solidFill>
            </a:rPr>
            <a:t>vehicul</a:t>
          </a:r>
          <a:r>
            <a:rPr lang="en-US" sz="1600" b="1" dirty="0">
              <a:solidFill>
                <a:schemeClr val="accent5"/>
              </a:solidFill>
            </a:rPr>
            <a:t> cu o </a:t>
          </a:r>
          <a:r>
            <a:rPr lang="en-US" sz="1600" b="1" dirty="0" err="1">
              <a:solidFill>
                <a:schemeClr val="accent5"/>
              </a:solidFill>
            </a:rPr>
            <a:t>vechime</a:t>
          </a:r>
          <a:r>
            <a:rPr lang="en-US" sz="1600" b="1" dirty="0">
              <a:solidFill>
                <a:schemeClr val="accent5"/>
              </a:solidFill>
            </a:rPr>
            <a:t> </a:t>
          </a:r>
          <a:r>
            <a:rPr lang="en-US" sz="1600" b="1" dirty="0" err="1">
              <a:solidFill>
                <a:schemeClr val="accent5"/>
              </a:solidFill>
            </a:rPr>
            <a:t>mai</a:t>
          </a:r>
          <a:r>
            <a:rPr lang="en-US" sz="1600" b="1" dirty="0">
              <a:solidFill>
                <a:schemeClr val="accent5"/>
              </a:solidFill>
            </a:rPr>
            <a:t> mare de 10 ani</a:t>
          </a:r>
          <a:r>
            <a:rPr lang="en-US" sz="1600" b="1" dirty="0"/>
            <a:t>, cu </a:t>
          </a:r>
          <a:r>
            <a:rPr lang="en-US" sz="1600" b="1" dirty="0" err="1"/>
            <a:t>drept</a:t>
          </a:r>
          <a:r>
            <a:rPr lang="en-US" sz="1600" b="1" dirty="0"/>
            <a:t> de </a:t>
          </a:r>
          <a:r>
            <a:rPr lang="en-US" sz="1600" b="1" dirty="0" err="1"/>
            <a:t>circulaţie</a:t>
          </a:r>
          <a:r>
            <a:rPr lang="en-US" sz="1600" b="1" dirty="0"/>
            <a:t> pe </a:t>
          </a:r>
          <a:r>
            <a:rPr lang="en-US" sz="1600" b="1" dirty="0" err="1"/>
            <a:t>drumurile</a:t>
          </a:r>
          <a:r>
            <a:rPr lang="en-US" sz="1600" b="1" dirty="0"/>
            <a:t> </a:t>
          </a:r>
          <a:r>
            <a:rPr lang="en-US" sz="1600" b="1" dirty="0" err="1"/>
            <a:t>publice</a:t>
          </a:r>
          <a:r>
            <a:rPr lang="x-none" sz="1600" b="1" dirty="0"/>
            <a:t>.</a:t>
          </a:r>
          <a:endParaRPr lang="en-GB" sz="1600" dirty="0"/>
        </a:p>
      </dgm:t>
    </dgm:pt>
    <dgm:pt modelId="{E0DB126B-D538-42FC-A422-FEF47D70C073}" type="parTrans" cxnId="{5508E1A4-0C75-45F3-A734-5F7A357F653A}">
      <dgm:prSet/>
      <dgm:spPr/>
      <dgm:t>
        <a:bodyPr/>
        <a:lstStyle/>
        <a:p>
          <a:endParaRPr lang="en-GB"/>
        </a:p>
      </dgm:t>
    </dgm:pt>
    <dgm:pt modelId="{C538FD0E-0710-404E-BA82-C5C57E75F6D2}" type="sibTrans" cxnId="{5508E1A4-0C75-45F3-A734-5F7A357F653A}">
      <dgm:prSet/>
      <dgm:spPr/>
      <dgm:t>
        <a:bodyPr/>
        <a:lstStyle/>
        <a:p>
          <a:endParaRPr lang="en-GB"/>
        </a:p>
      </dgm:t>
    </dgm:pt>
    <dgm:pt modelId="{53B9A385-BEE1-4596-B069-D0E8D8B71F5B}">
      <dgm:prSet phldrT="[Text]" custT="1"/>
      <dgm:spPr/>
      <dgm:t>
        <a:bodyPr/>
        <a:lstStyle/>
        <a:p>
          <a:r>
            <a:rPr lang="en-US" sz="1600" b="1" dirty="0" err="1">
              <a:solidFill>
                <a:schemeClr val="accent5"/>
              </a:solidFill>
            </a:rPr>
            <a:t>Autovehicul</a:t>
          </a:r>
          <a:r>
            <a:rPr lang="en-US" sz="1600" b="1" dirty="0">
              <a:solidFill>
                <a:schemeClr val="accent5"/>
              </a:solidFill>
            </a:rPr>
            <a:t> cu </a:t>
          </a:r>
          <a:r>
            <a:rPr lang="en-US" sz="1600" b="1" dirty="0" err="1">
              <a:solidFill>
                <a:schemeClr val="accent5"/>
              </a:solidFill>
            </a:rPr>
            <a:t>drept</a:t>
          </a:r>
          <a:r>
            <a:rPr lang="en-US" sz="1600" b="1" dirty="0">
              <a:solidFill>
                <a:schemeClr val="accent5"/>
              </a:solidFill>
            </a:rPr>
            <a:t> de </a:t>
          </a:r>
          <a:r>
            <a:rPr lang="en-US" sz="1600" b="1" dirty="0" err="1">
              <a:solidFill>
                <a:schemeClr val="accent5"/>
              </a:solidFill>
            </a:rPr>
            <a:t>circulaţie</a:t>
          </a:r>
          <a:r>
            <a:rPr lang="en-US" sz="1600" b="1" dirty="0">
              <a:solidFill>
                <a:schemeClr val="accent5"/>
              </a:solidFill>
            </a:rPr>
            <a:t> pe </a:t>
          </a:r>
          <a:r>
            <a:rPr lang="en-US" sz="1600" b="1" dirty="0" err="1">
              <a:solidFill>
                <a:schemeClr val="accent5"/>
              </a:solidFill>
            </a:rPr>
            <a:t>drumurile</a:t>
          </a:r>
          <a:r>
            <a:rPr lang="en-US" sz="1600" b="1" dirty="0">
              <a:solidFill>
                <a:schemeClr val="accent5"/>
              </a:solidFill>
            </a:rPr>
            <a:t> </a:t>
          </a:r>
          <a:r>
            <a:rPr lang="en-US" sz="1600" b="1" dirty="0" err="1">
              <a:solidFill>
                <a:schemeClr val="accent5"/>
              </a:solidFill>
            </a:rPr>
            <a:t>publice</a:t>
          </a:r>
          <a:r>
            <a:rPr lang="en-US" sz="1600" b="1" dirty="0">
              <a:solidFill>
                <a:schemeClr val="accent5"/>
              </a:solidFill>
            </a:rPr>
            <a:t> cu o </a:t>
          </a:r>
          <a:r>
            <a:rPr lang="en-US" sz="1600" b="1" dirty="0" err="1">
              <a:solidFill>
                <a:schemeClr val="accent5"/>
              </a:solidFill>
            </a:rPr>
            <a:t>vechime</a:t>
          </a:r>
          <a:r>
            <a:rPr lang="en-US" sz="1600" b="1" dirty="0">
              <a:solidFill>
                <a:schemeClr val="accent5"/>
              </a:solidFill>
            </a:rPr>
            <a:t> </a:t>
          </a:r>
          <a:r>
            <a:rPr lang="en-US" sz="1600" b="1" dirty="0" err="1">
              <a:solidFill>
                <a:schemeClr val="accent5"/>
              </a:solidFill>
            </a:rPr>
            <a:t>mai</a:t>
          </a:r>
          <a:r>
            <a:rPr lang="en-US" sz="1600" b="1" dirty="0">
              <a:solidFill>
                <a:schemeClr val="accent5"/>
              </a:solidFill>
            </a:rPr>
            <a:t> </a:t>
          </a:r>
          <a:r>
            <a:rPr lang="en-US" sz="1600" b="1" dirty="0" err="1">
              <a:solidFill>
                <a:schemeClr val="accent5"/>
              </a:solidFill>
            </a:rPr>
            <a:t>mică</a:t>
          </a:r>
          <a:r>
            <a:rPr lang="en-US" sz="1600" b="1" dirty="0">
              <a:solidFill>
                <a:schemeClr val="accent5"/>
              </a:solidFill>
            </a:rPr>
            <a:t> de 10 ani, </a:t>
          </a:r>
          <a:r>
            <a:rPr lang="en-US" sz="1600" b="1" dirty="0"/>
            <a:t>cu </a:t>
          </a:r>
          <a:r>
            <a:rPr lang="en-US" sz="1600" b="1" dirty="0" err="1"/>
            <a:t>excepţia</a:t>
          </a:r>
          <a:r>
            <a:rPr lang="en-US" sz="1600" b="1" dirty="0"/>
            <a:t> </a:t>
          </a:r>
          <a:r>
            <a:rPr lang="en-US" sz="1600" b="1" dirty="0" err="1"/>
            <a:t>celor</a:t>
          </a:r>
          <a:r>
            <a:rPr lang="en-US" sz="1600" b="1" dirty="0"/>
            <a:t> </a:t>
          </a:r>
          <a:r>
            <a:rPr lang="en-US" sz="1600" b="1" dirty="0" err="1"/>
            <a:t>utilizate</a:t>
          </a:r>
          <a:r>
            <a:rPr lang="en-US" sz="1600" b="1" dirty="0"/>
            <a:t> </a:t>
          </a:r>
          <a:r>
            <a:rPr lang="en-US" sz="1600" b="1" dirty="0" err="1"/>
            <a:t>şi</a:t>
          </a:r>
          <a:r>
            <a:rPr lang="en-US" sz="1600" b="1" dirty="0"/>
            <a:t>/</a:t>
          </a:r>
          <a:r>
            <a:rPr lang="en-US" sz="1600" b="1" dirty="0" err="1"/>
            <a:t>sau</a:t>
          </a:r>
          <a:r>
            <a:rPr lang="en-US" sz="1600" b="1" dirty="0"/>
            <a:t> </a:t>
          </a:r>
          <a:r>
            <a:rPr lang="en-US" sz="1600" b="1" dirty="0" err="1"/>
            <a:t>adaptate</a:t>
          </a:r>
          <a:r>
            <a:rPr lang="en-US" sz="1600" b="1" dirty="0"/>
            <a:t> </a:t>
          </a:r>
          <a:r>
            <a:rPr lang="en-US" sz="1600" b="1" dirty="0" err="1"/>
            <a:t>pentru</a:t>
          </a:r>
          <a:r>
            <a:rPr lang="en-US" sz="1600" b="1" dirty="0"/>
            <a:t> </a:t>
          </a:r>
          <a:r>
            <a:rPr lang="en-US" sz="1600" b="1" dirty="0" err="1"/>
            <a:t>transportul</a:t>
          </a:r>
          <a:r>
            <a:rPr lang="en-US" sz="1600" b="1" dirty="0"/>
            <a:t> </a:t>
          </a:r>
          <a:r>
            <a:rPr lang="en-US" sz="1600" b="1" dirty="0" err="1"/>
            <a:t>persoanelor</a:t>
          </a:r>
          <a:r>
            <a:rPr lang="en-US" sz="1600" b="1" dirty="0"/>
            <a:t> cu </a:t>
          </a:r>
          <a:r>
            <a:rPr lang="en-US" sz="1600" b="1" dirty="0" err="1"/>
            <a:t>dizabilităţi</a:t>
          </a:r>
          <a:r>
            <a:rPr lang="x-none" sz="1600" b="1" dirty="0"/>
            <a:t>.</a:t>
          </a:r>
          <a:endParaRPr lang="en-GB" sz="1600" dirty="0"/>
        </a:p>
      </dgm:t>
    </dgm:pt>
    <dgm:pt modelId="{B4A4790C-8EA0-478F-B8D6-F5F0B5882FB2}" type="parTrans" cxnId="{82970D04-CF57-4BD3-BC1B-6F3785D730AF}">
      <dgm:prSet/>
      <dgm:spPr/>
      <dgm:t>
        <a:bodyPr/>
        <a:lstStyle/>
        <a:p>
          <a:endParaRPr lang="en-GB"/>
        </a:p>
      </dgm:t>
    </dgm:pt>
    <dgm:pt modelId="{8AB08A9E-E159-4F0D-ABAC-B71F856E0E94}" type="sibTrans" cxnId="{82970D04-CF57-4BD3-BC1B-6F3785D730AF}">
      <dgm:prSet/>
      <dgm:spPr/>
      <dgm:t>
        <a:bodyPr/>
        <a:lstStyle/>
        <a:p>
          <a:endParaRPr lang="en-GB"/>
        </a:p>
      </dgm:t>
    </dgm:pt>
    <dgm:pt modelId="{D4EDB3F2-21B4-448E-A81C-85F4BEA07FA7}">
      <dgm:prSet phldrT="[Text]" custT="1"/>
      <dgm:spPr/>
      <dgm:t>
        <a:bodyPr/>
        <a:lstStyle/>
        <a:p>
          <a:r>
            <a:rPr lang="en-US" sz="1600" b="1" dirty="0" err="1">
              <a:solidFill>
                <a:schemeClr val="accent5"/>
              </a:solidFill>
            </a:rPr>
            <a:t>Şalupe</a:t>
          </a:r>
          <a:r>
            <a:rPr lang="en-US" sz="1600" b="1" dirty="0">
              <a:solidFill>
                <a:schemeClr val="accent5"/>
              </a:solidFill>
            </a:rPr>
            <a:t>, </a:t>
          </a:r>
          <a:r>
            <a:rPr lang="en-US" sz="1600" b="1" dirty="0" err="1">
              <a:solidFill>
                <a:schemeClr val="accent5"/>
              </a:solidFill>
            </a:rPr>
            <a:t>bărci</a:t>
          </a:r>
          <a:r>
            <a:rPr lang="en-US" sz="1600" b="1" dirty="0">
              <a:solidFill>
                <a:schemeClr val="accent5"/>
              </a:solidFill>
            </a:rPr>
            <a:t> cu motor, </a:t>
          </a:r>
          <a:r>
            <a:rPr lang="en-US" sz="1600" b="1" dirty="0" err="1">
              <a:solidFill>
                <a:schemeClr val="accent5"/>
              </a:solidFill>
            </a:rPr>
            <a:t>iahturi</a:t>
          </a:r>
          <a:r>
            <a:rPr lang="en-US" sz="1600" b="1" dirty="0">
              <a:solidFill>
                <a:schemeClr val="accent5"/>
              </a:solidFill>
            </a:rPr>
            <a:t> </a:t>
          </a:r>
          <a:r>
            <a:rPr lang="en-US" sz="1600" b="1" dirty="0" err="1">
              <a:solidFill>
                <a:schemeClr val="accent5"/>
              </a:solidFill>
            </a:rPr>
            <a:t>sau</a:t>
          </a:r>
          <a:r>
            <a:rPr lang="en-US" sz="1600" b="1" dirty="0">
              <a:solidFill>
                <a:schemeClr val="accent5"/>
              </a:solidFill>
            </a:rPr>
            <a:t> </a:t>
          </a:r>
          <a:r>
            <a:rPr lang="en-US" sz="1600" b="1" dirty="0" err="1">
              <a:solidFill>
                <a:schemeClr val="accent5"/>
              </a:solidFill>
            </a:rPr>
            <a:t>alte</a:t>
          </a:r>
          <a:r>
            <a:rPr lang="en-US" sz="1600" b="1" dirty="0">
              <a:solidFill>
                <a:schemeClr val="accent5"/>
              </a:solidFill>
            </a:rPr>
            <a:t> </a:t>
          </a:r>
          <a:r>
            <a:rPr lang="en-US" sz="1600" b="1" dirty="0" err="1">
              <a:solidFill>
                <a:schemeClr val="accent5"/>
              </a:solidFill>
            </a:rPr>
            <a:t>tipuri</a:t>
          </a:r>
          <a:r>
            <a:rPr lang="en-US" sz="1600" b="1" dirty="0">
              <a:solidFill>
                <a:schemeClr val="accent5"/>
              </a:solidFill>
            </a:rPr>
            <a:t> de </a:t>
          </a:r>
          <a:r>
            <a:rPr lang="en-US" sz="1600" b="1" dirty="0" err="1">
              <a:solidFill>
                <a:schemeClr val="accent5"/>
              </a:solidFill>
            </a:rPr>
            <a:t>ambarcaţiuni</a:t>
          </a:r>
          <a:r>
            <a:rPr lang="en-US" sz="1600" b="1" dirty="0">
              <a:solidFill>
                <a:schemeClr val="accent5"/>
              </a:solidFill>
            </a:rPr>
            <a:t>, </a:t>
          </a:r>
          <a:r>
            <a:rPr lang="en-US" sz="1600" b="1" dirty="0"/>
            <a:t>cu </a:t>
          </a:r>
          <a:r>
            <a:rPr lang="en-US" sz="1600" b="1" dirty="0" err="1"/>
            <a:t>excepţia</a:t>
          </a:r>
          <a:r>
            <a:rPr lang="en-US" sz="1600" b="1" dirty="0"/>
            <a:t> </a:t>
          </a:r>
          <a:r>
            <a:rPr lang="en-US" sz="1600" b="1" dirty="0" err="1"/>
            <a:t>celor</a:t>
          </a:r>
          <a:r>
            <a:rPr lang="en-US" sz="1600" b="1" dirty="0"/>
            <a:t> </a:t>
          </a:r>
          <a:r>
            <a:rPr lang="en-US" sz="1600" b="1" dirty="0" err="1"/>
            <a:t>necesare</a:t>
          </a:r>
          <a:r>
            <a:rPr lang="en-US" sz="1600" b="1" dirty="0"/>
            <a:t> </a:t>
          </a:r>
          <a:r>
            <a:rPr lang="en-US" sz="1600" b="1" dirty="0" err="1"/>
            <a:t>pentru</a:t>
          </a:r>
          <a:r>
            <a:rPr lang="en-US" sz="1600" b="1" dirty="0"/>
            <a:t> transport </a:t>
          </a:r>
          <a:r>
            <a:rPr lang="en-US" sz="1600" b="1" dirty="0" err="1"/>
            <a:t>în</a:t>
          </a:r>
          <a:r>
            <a:rPr lang="en-US" sz="1600" b="1" dirty="0"/>
            <a:t> </a:t>
          </a:r>
          <a:r>
            <a:rPr lang="en-US" sz="1600" b="1" dirty="0" err="1"/>
            <a:t>cazul</a:t>
          </a:r>
          <a:r>
            <a:rPr lang="en-US" sz="1600" b="1" dirty="0"/>
            <a:t> </a:t>
          </a:r>
          <a:r>
            <a:rPr lang="en-US" sz="1600" b="1" dirty="0" err="1"/>
            <a:t>persoanelor</a:t>
          </a:r>
          <a:r>
            <a:rPr lang="en-US" sz="1600" b="1" dirty="0"/>
            <a:t> care </a:t>
          </a:r>
          <a:r>
            <a:rPr lang="en-US" sz="1600" b="1" dirty="0" err="1"/>
            <a:t>locuiesc</a:t>
          </a:r>
          <a:r>
            <a:rPr lang="en-US" sz="1600" b="1" dirty="0"/>
            <a:t> </a:t>
          </a:r>
          <a:r>
            <a:rPr lang="en-US" sz="1600" b="1" dirty="0" err="1"/>
            <a:t>în</a:t>
          </a:r>
          <a:r>
            <a:rPr lang="en-US" sz="1600" b="1" dirty="0"/>
            <a:t> aria </a:t>
          </a:r>
          <a:r>
            <a:rPr lang="en-US" sz="1600" b="1" dirty="0" err="1"/>
            <a:t>Rezervaţiei</a:t>
          </a:r>
          <a:r>
            <a:rPr lang="en-US" sz="1600" b="1" dirty="0"/>
            <a:t> </a:t>
          </a:r>
          <a:r>
            <a:rPr lang="en-US" sz="1600" b="1" dirty="0" err="1"/>
            <a:t>Biosferei</a:t>
          </a:r>
          <a:r>
            <a:rPr lang="en-US" sz="1600" b="1" dirty="0"/>
            <a:t> "Delta </a:t>
          </a:r>
          <a:r>
            <a:rPr lang="en-US" sz="1600" b="1" dirty="0" err="1"/>
            <a:t>Dunării</a:t>
          </a:r>
          <a:r>
            <a:rPr lang="x-none" sz="1600" b="1" dirty="0"/>
            <a:t>”. </a:t>
          </a:r>
          <a:endParaRPr lang="en-GB" sz="1600" dirty="0"/>
        </a:p>
      </dgm:t>
    </dgm:pt>
    <dgm:pt modelId="{6593FD56-0A25-42FE-A342-9AAF9E8688E8}" type="parTrans" cxnId="{CA7FE3B0-8308-4213-B94F-7AD623CEF1FE}">
      <dgm:prSet/>
      <dgm:spPr/>
      <dgm:t>
        <a:bodyPr/>
        <a:lstStyle/>
        <a:p>
          <a:endParaRPr lang="en-GB"/>
        </a:p>
      </dgm:t>
    </dgm:pt>
    <dgm:pt modelId="{C5AAB008-DA21-4501-A1F5-443D22582D97}" type="sibTrans" cxnId="{CA7FE3B0-8308-4213-B94F-7AD623CEF1FE}">
      <dgm:prSet/>
      <dgm:spPr/>
      <dgm:t>
        <a:bodyPr/>
        <a:lstStyle/>
        <a:p>
          <a:endParaRPr lang="en-GB"/>
        </a:p>
      </dgm:t>
    </dgm:pt>
    <dgm:pt modelId="{E30A91D6-F4B5-4D9E-AE59-78DCDF603C06}">
      <dgm:prSet phldrT="[Text]" custT="1"/>
      <dgm:spPr/>
      <dgm:t>
        <a:bodyPr/>
        <a:lstStyle/>
        <a:p>
          <a:r>
            <a:rPr lang="x-none" sz="1800" b="1" dirty="0"/>
            <a:t>Conturi/ depozite bancare</a:t>
          </a:r>
          <a:endParaRPr lang="en-GB" sz="1800" b="1" dirty="0"/>
        </a:p>
      </dgm:t>
    </dgm:pt>
    <dgm:pt modelId="{BD7EFE62-80AC-4C89-A5E6-98F33718C760}" type="parTrans" cxnId="{9072026C-F961-4682-B87F-BB36AFB72D9D}">
      <dgm:prSet/>
      <dgm:spPr/>
      <dgm:t>
        <a:bodyPr/>
        <a:lstStyle/>
        <a:p>
          <a:endParaRPr lang="en-GB"/>
        </a:p>
      </dgm:t>
    </dgm:pt>
    <dgm:pt modelId="{CDD7396A-5115-4B21-AC08-1E020B4C91A9}" type="sibTrans" cxnId="{9072026C-F961-4682-B87F-BB36AFB72D9D}">
      <dgm:prSet/>
      <dgm:spPr/>
      <dgm:t>
        <a:bodyPr/>
        <a:lstStyle/>
        <a:p>
          <a:endParaRPr lang="en-GB"/>
        </a:p>
      </dgm:t>
    </dgm:pt>
    <dgm:pt modelId="{2520D162-76C8-4FC9-9263-0B39793A1E70}">
      <dgm:prSet phldrT="[Text]" custT="1"/>
      <dgm:spPr/>
      <dgm:t>
        <a:bodyPr/>
        <a:lstStyle/>
        <a:p>
          <a:endParaRPr lang="en-GB" sz="1600" dirty="0"/>
        </a:p>
      </dgm:t>
    </dgm:pt>
    <dgm:pt modelId="{05CFFF83-5FF5-46A5-AC46-247C45A86DF5}" type="parTrans" cxnId="{CAEA516A-D166-4DFE-8221-C25BE73EE772}">
      <dgm:prSet/>
      <dgm:spPr/>
      <dgm:t>
        <a:bodyPr/>
        <a:lstStyle/>
        <a:p>
          <a:endParaRPr lang="en-GB"/>
        </a:p>
      </dgm:t>
    </dgm:pt>
    <dgm:pt modelId="{4D6786B3-898C-47E1-8900-23A912E83EF0}" type="sibTrans" cxnId="{CAEA516A-D166-4DFE-8221-C25BE73EE772}">
      <dgm:prSet/>
      <dgm:spPr/>
      <dgm:t>
        <a:bodyPr/>
        <a:lstStyle/>
        <a:p>
          <a:endParaRPr lang="en-GB"/>
        </a:p>
      </dgm:t>
    </dgm:pt>
    <dgm:pt modelId="{AAAD1236-3EA4-4C7F-852C-EBB788E9724E}">
      <dgm:prSet custT="1"/>
      <dgm:spPr/>
      <dgm:t>
        <a:bodyPr/>
        <a:lstStyle/>
        <a:p>
          <a:pPr>
            <a:buFont typeface="Courier New" panose="02070309020205020404" pitchFamily="49" charset="0"/>
            <a:buChar char="o"/>
          </a:pPr>
          <a:r>
            <a:rPr lang="en-US" sz="1600" b="1" dirty="0" err="1"/>
            <a:t>Cel</a:t>
          </a:r>
          <a:r>
            <a:rPr lang="en-US" sz="1600" b="1" dirty="0"/>
            <a:t> </a:t>
          </a:r>
          <a:r>
            <a:rPr lang="en-US" sz="1600" b="1" dirty="0" err="1"/>
            <a:t>puţin</a:t>
          </a:r>
          <a:r>
            <a:rPr lang="en-US" sz="1600" b="1" dirty="0"/>
            <a:t> </a:t>
          </a:r>
          <a:r>
            <a:rPr lang="en-US" sz="1600" b="1" dirty="0" err="1"/>
            <a:t>unul</a:t>
          </a:r>
          <a:r>
            <a:rPr lang="en-US" sz="1600" b="1" dirty="0"/>
            <a:t> </a:t>
          </a:r>
          <a:r>
            <a:rPr lang="en-US" sz="1600" b="1" dirty="0" err="1"/>
            <a:t>dintre</a:t>
          </a:r>
          <a:r>
            <a:rPr lang="en-US" sz="1600" b="1" dirty="0"/>
            <a:t> </a:t>
          </a:r>
          <a:r>
            <a:rPr lang="en-US" sz="1600" b="1" dirty="0" err="1"/>
            <a:t>membrii</a:t>
          </a:r>
          <a:r>
            <a:rPr lang="en-US" sz="1600" b="1" dirty="0"/>
            <a:t> </a:t>
          </a:r>
          <a:r>
            <a:rPr lang="en-US" sz="1600" b="1" dirty="0" err="1"/>
            <a:t>familiei</a:t>
          </a:r>
          <a:r>
            <a:rPr lang="en-US" sz="1600" b="1" dirty="0"/>
            <a:t> </a:t>
          </a:r>
          <a:r>
            <a:rPr lang="en-US" sz="1600" b="1" dirty="0" err="1"/>
            <a:t>deţine</a:t>
          </a:r>
          <a:r>
            <a:rPr lang="en-US" sz="1600" b="1" dirty="0"/>
            <a:t>, </a:t>
          </a:r>
          <a:r>
            <a:rPr lang="en-US" sz="1600" b="1" dirty="0" err="1"/>
            <a:t>în</a:t>
          </a:r>
          <a:r>
            <a:rPr lang="en-US" sz="1600" b="1" dirty="0"/>
            <a:t> </a:t>
          </a:r>
          <a:r>
            <a:rPr lang="en-US" sz="1600" b="1" dirty="0" err="1"/>
            <a:t>calitate</a:t>
          </a:r>
          <a:r>
            <a:rPr lang="en-US" sz="1600" b="1" dirty="0"/>
            <a:t> de titular, </a:t>
          </a:r>
          <a:r>
            <a:rPr lang="en-US" sz="1600" b="1" dirty="0" err="1"/>
            <a:t>unul</a:t>
          </a:r>
          <a:r>
            <a:rPr lang="en-US" sz="1600" b="1" dirty="0"/>
            <a:t> </a:t>
          </a:r>
          <a:r>
            <a:rPr lang="en-US" sz="1600" b="1" dirty="0" err="1"/>
            <a:t>sau</a:t>
          </a:r>
          <a:r>
            <a:rPr lang="en-US" sz="1600" b="1" dirty="0"/>
            <a:t> </a:t>
          </a:r>
          <a:r>
            <a:rPr lang="en-US" sz="1600" b="1" dirty="0" err="1"/>
            <a:t>mai</a:t>
          </a:r>
          <a:r>
            <a:rPr lang="en-US" sz="1600" b="1" dirty="0"/>
            <a:t> </a:t>
          </a:r>
          <a:r>
            <a:rPr lang="en-US" sz="1600" b="1" dirty="0" err="1"/>
            <a:t>multe</a:t>
          </a:r>
          <a:r>
            <a:rPr lang="en-US" sz="1600" b="1" dirty="0"/>
            <a:t> </a:t>
          </a:r>
          <a:r>
            <a:rPr lang="en-US" sz="1600" b="1" dirty="0" err="1">
              <a:solidFill>
                <a:schemeClr val="accent5"/>
              </a:solidFill>
            </a:rPr>
            <a:t>conturi</a:t>
          </a:r>
          <a:r>
            <a:rPr lang="en-US" sz="1600" b="1" dirty="0">
              <a:solidFill>
                <a:schemeClr val="accent5"/>
              </a:solidFill>
            </a:rPr>
            <a:t>/</a:t>
          </a:r>
          <a:r>
            <a:rPr lang="en-US" sz="1600" b="1" dirty="0" err="1">
              <a:solidFill>
                <a:schemeClr val="accent5"/>
              </a:solidFill>
            </a:rPr>
            <a:t>depozite</a:t>
          </a:r>
          <a:r>
            <a:rPr lang="en-US" sz="1600" b="1" dirty="0">
              <a:solidFill>
                <a:schemeClr val="accent5"/>
              </a:solidFill>
            </a:rPr>
            <a:t> </a:t>
          </a:r>
          <a:r>
            <a:rPr lang="en-US" sz="1600" b="1" dirty="0" err="1">
              <a:solidFill>
                <a:schemeClr val="accent5"/>
              </a:solidFill>
            </a:rPr>
            <a:t>bancare</a:t>
          </a:r>
          <a:r>
            <a:rPr lang="en-US" sz="1600" b="1" dirty="0">
              <a:solidFill>
                <a:schemeClr val="accent5"/>
              </a:solidFill>
            </a:rPr>
            <a:t>, a </a:t>
          </a:r>
          <a:r>
            <a:rPr lang="en-US" sz="1600" b="1" dirty="0" err="1">
              <a:solidFill>
                <a:schemeClr val="accent5"/>
              </a:solidFill>
            </a:rPr>
            <a:t>căror</a:t>
          </a:r>
          <a:r>
            <a:rPr lang="en-US" sz="1600" b="1" dirty="0">
              <a:solidFill>
                <a:schemeClr val="accent5"/>
              </a:solidFill>
            </a:rPr>
            <a:t> </a:t>
          </a:r>
          <a:r>
            <a:rPr lang="en-US" sz="1600" b="1" dirty="0" err="1">
              <a:solidFill>
                <a:schemeClr val="accent5"/>
              </a:solidFill>
            </a:rPr>
            <a:t>sumă</a:t>
          </a:r>
          <a:r>
            <a:rPr lang="en-US" sz="1600" b="1" dirty="0">
              <a:solidFill>
                <a:schemeClr val="accent5"/>
              </a:solidFill>
            </a:rPr>
            <a:t> </a:t>
          </a:r>
          <a:r>
            <a:rPr lang="en-US" sz="1600" b="1" dirty="0" err="1">
              <a:solidFill>
                <a:schemeClr val="accent5"/>
              </a:solidFill>
            </a:rPr>
            <a:t>totală</a:t>
          </a:r>
          <a:r>
            <a:rPr lang="en-US" sz="1600" b="1" dirty="0">
              <a:solidFill>
                <a:schemeClr val="accent5"/>
              </a:solidFill>
            </a:rPr>
            <a:t> </a:t>
          </a:r>
          <a:r>
            <a:rPr lang="en-US" sz="1600" b="1" dirty="0" err="1">
              <a:solidFill>
                <a:schemeClr val="accent5"/>
              </a:solidFill>
            </a:rPr>
            <a:t>este</a:t>
          </a:r>
          <a:r>
            <a:rPr lang="en-US" sz="1600" b="1" dirty="0">
              <a:solidFill>
                <a:schemeClr val="accent5"/>
              </a:solidFill>
            </a:rPr>
            <a:t> </a:t>
          </a:r>
          <a:r>
            <a:rPr lang="en-US" sz="1600" b="1" dirty="0" err="1">
              <a:solidFill>
                <a:schemeClr val="accent5"/>
              </a:solidFill>
            </a:rPr>
            <a:t>mai</a:t>
          </a:r>
          <a:r>
            <a:rPr lang="en-US" sz="1600" b="1" dirty="0">
              <a:solidFill>
                <a:schemeClr val="accent5"/>
              </a:solidFill>
            </a:rPr>
            <a:t> mare de 3 </a:t>
          </a:r>
          <a:r>
            <a:rPr lang="en-US" sz="1600" b="1" dirty="0" err="1">
              <a:solidFill>
                <a:schemeClr val="accent5"/>
              </a:solidFill>
            </a:rPr>
            <a:t>ori</a:t>
          </a:r>
          <a:r>
            <a:rPr lang="en-US" sz="1600" b="1" dirty="0">
              <a:solidFill>
                <a:schemeClr val="accent5"/>
              </a:solidFill>
            </a:rPr>
            <a:t> </a:t>
          </a:r>
          <a:r>
            <a:rPr lang="en-US" sz="1600" b="1" dirty="0" err="1">
              <a:solidFill>
                <a:schemeClr val="accent5"/>
              </a:solidFill>
            </a:rPr>
            <a:t>faţă</a:t>
          </a:r>
          <a:r>
            <a:rPr lang="en-US" sz="1600" b="1" dirty="0">
              <a:solidFill>
                <a:schemeClr val="accent5"/>
              </a:solidFill>
            </a:rPr>
            <a:t> de </a:t>
          </a:r>
          <a:r>
            <a:rPr lang="en-US" sz="1600" b="1" dirty="0" err="1">
              <a:solidFill>
                <a:schemeClr val="accent5"/>
              </a:solidFill>
            </a:rPr>
            <a:t>valoarea</a:t>
          </a:r>
          <a:r>
            <a:rPr lang="ro-RO" sz="1600" b="1" dirty="0">
              <a:solidFill>
                <a:schemeClr val="accent5"/>
              </a:solidFill>
            </a:rPr>
            <a:t> </a:t>
          </a:r>
          <a:r>
            <a:rPr lang="en-US" sz="1600" b="1" dirty="0" err="1">
              <a:solidFill>
                <a:schemeClr val="accent5"/>
              </a:solidFill>
            </a:rPr>
            <a:t>câştigului</a:t>
          </a:r>
          <a:r>
            <a:rPr lang="en-US" sz="1600" b="1" dirty="0">
              <a:solidFill>
                <a:schemeClr val="accent5"/>
              </a:solidFill>
            </a:rPr>
            <a:t> </a:t>
          </a:r>
          <a:r>
            <a:rPr lang="en-US" sz="1600" b="1" dirty="0" err="1">
              <a:solidFill>
                <a:schemeClr val="accent5"/>
              </a:solidFill>
            </a:rPr>
            <a:t>salarial</a:t>
          </a:r>
          <a:r>
            <a:rPr lang="en-US" sz="1600" b="1" dirty="0">
              <a:solidFill>
                <a:schemeClr val="accent5"/>
              </a:solidFill>
            </a:rPr>
            <a:t> </a:t>
          </a:r>
          <a:r>
            <a:rPr lang="en-US" sz="1600" b="1" dirty="0" err="1">
              <a:solidFill>
                <a:schemeClr val="accent5"/>
              </a:solidFill>
            </a:rPr>
            <a:t>mediu</a:t>
          </a:r>
          <a:r>
            <a:rPr lang="en-US" sz="1600" b="1" dirty="0">
              <a:solidFill>
                <a:schemeClr val="accent5"/>
              </a:solidFill>
            </a:rPr>
            <a:t> brut</a:t>
          </a:r>
          <a:r>
            <a:rPr lang="ro-RO" sz="1600" b="1" dirty="0">
              <a:solidFill>
                <a:schemeClr val="accent5"/>
              </a:solidFill>
            </a:rPr>
            <a:t> ( 6,095 lei*3 = 18.285 lei)</a:t>
          </a:r>
          <a:r>
            <a:rPr lang="en-US" sz="1600" b="1" dirty="0">
              <a:solidFill>
                <a:schemeClr val="accent5"/>
              </a:solidFill>
            </a:rPr>
            <a:t> </a:t>
          </a:r>
          <a:r>
            <a:rPr lang="en-US" sz="1600" b="1" dirty="0" err="1"/>
            <a:t>prevăzut</a:t>
          </a:r>
          <a:r>
            <a:rPr lang="en-US" sz="1600" b="1" dirty="0"/>
            <a:t> de </a:t>
          </a:r>
          <a:r>
            <a:rPr lang="en-US" sz="1600" b="1" dirty="0" err="1"/>
            <a:t>Legea</a:t>
          </a:r>
          <a:r>
            <a:rPr lang="en-US" sz="1600" b="1" dirty="0"/>
            <a:t> </a:t>
          </a:r>
          <a:r>
            <a:rPr lang="en-US" sz="1600" b="1" dirty="0" err="1"/>
            <a:t>asigurărilor</a:t>
          </a:r>
          <a:r>
            <a:rPr lang="en-US" sz="1600" b="1" dirty="0"/>
            <a:t> </a:t>
          </a:r>
          <a:r>
            <a:rPr lang="en-US" sz="1600" b="1" dirty="0" err="1"/>
            <a:t>sociale</a:t>
          </a:r>
          <a:r>
            <a:rPr lang="en-US" sz="1600" b="1" dirty="0"/>
            <a:t> de stat</a:t>
          </a:r>
          <a:endParaRPr lang="en-GB" sz="1600" dirty="0"/>
        </a:p>
      </dgm:t>
    </dgm:pt>
    <dgm:pt modelId="{2D812575-2622-42F4-A816-F4CE5E226032}" type="parTrans" cxnId="{9303ED39-B5EE-4FB5-8950-B3895A859482}">
      <dgm:prSet/>
      <dgm:spPr/>
      <dgm:t>
        <a:bodyPr/>
        <a:lstStyle/>
        <a:p>
          <a:endParaRPr lang="en-GB"/>
        </a:p>
      </dgm:t>
    </dgm:pt>
    <dgm:pt modelId="{B3CD06E4-095F-4FFB-B698-3E2D04CAB8CC}" type="sibTrans" cxnId="{9303ED39-B5EE-4FB5-8950-B3895A859482}">
      <dgm:prSet/>
      <dgm:spPr/>
      <dgm:t>
        <a:bodyPr/>
        <a:lstStyle/>
        <a:p>
          <a:endParaRPr lang="en-GB"/>
        </a:p>
      </dgm:t>
    </dgm:pt>
    <dgm:pt modelId="{79FCE8E4-BD31-4E69-B7DD-F6B8D20ED602}">
      <dgm:prSet phldrT="[Text]" custT="1"/>
      <dgm:spPr/>
      <dgm:t>
        <a:bodyPr/>
        <a:lstStyle/>
        <a:p>
          <a:endParaRPr lang="en-GB" sz="1600" dirty="0"/>
        </a:p>
      </dgm:t>
    </dgm:pt>
    <dgm:pt modelId="{A83AC167-1501-4649-8FC2-7819A423B8DB}" type="parTrans" cxnId="{5A9FB301-5A4B-4F7B-A1F3-A8AC45B4411C}">
      <dgm:prSet/>
      <dgm:spPr/>
      <dgm:t>
        <a:bodyPr/>
        <a:lstStyle/>
        <a:p>
          <a:endParaRPr lang="en-GB"/>
        </a:p>
      </dgm:t>
    </dgm:pt>
    <dgm:pt modelId="{DD57FE36-A3BA-4F6D-91AB-96BC8ACBAFAC}" type="sibTrans" cxnId="{5A9FB301-5A4B-4F7B-A1F3-A8AC45B4411C}">
      <dgm:prSet/>
      <dgm:spPr/>
      <dgm:t>
        <a:bodyPr/>
        <a:lstStyle/>
        <a:p>
          <a:endParaRPr lang="en-GB"/>
        </a:p>
      </dgm:t>
    </dgm:pt>
    <dgm:pt modelId="{A10AB60B-EB5E-44C1-A584-BF666D8B9F7B}" type="pres">
      <dgm:prSet presAssocID="{C699A105-0F3B-4836-80C0-FE2036D056AD}" presName="Name0" presStyleCnt="0">
        <dgm:presLayoutVars>
          <dgm:dir/>
          <dgm:animLvl val="lvl"/>
          <dgm:resizeHandles val="exact"/>
        </dgm:presLayoutVars>
      </dgm:prSet>
      <dgm:spPr/>
    </dgm:pt>
    <dgm:pt modelId="{A69DFE56-8C08-4283-A8CC-B3226B8DAF3E}" type="pres">
      <dgm:prSet presAssocID="{527026DF-4B3F-4C7E-9FB6-6E6EB2F431A8}" presName="linNode" presStyleCnt="0"/>
      <dgm:spPr/>
    </dgm:pt>
    <dgm:pt modelId="{20DFFDC0-C675-40DF-8233-D4DEB72F0317}" type="pres">
      <dgm:prSet presAssocID="{527026DF-4B3F-4C7E-9FB6-6E6EB2F431A8}" presName="parTx" presStyleLbl="revTx" presStyleIdx="0" presStyleCnt="3">
        <dgm:presLayoutVars>
          <dgm:chMax val="1"/>
          <dgm:bulletEnabled val="1"/>
        </dgm:presLayoutVars>
      </dgm:prSet>
      <dgm:spPr/>
    </dgm:pt>
    <dgm:pt modelId="{DF819FF7-A248-460E-AA42-13ABF96D9983}" type="pres">
      <dgm:prSet presAssocID="{527026DF-4B3F-4C7E-9FB6-6E6EB2F431A8}" presName="bracket" presStyleLbl="parChTrans1D1" presStyleIdx="0" presStyleCnt="3"/>
      <dgm:spPr/>
    </dgm:pt>
    <dgm:pt modelId="{75457F7F-6141-4E4B-B1A5-E96712454301}" type="pres">
      <dgm:prSet presAssocID="{527026DF-4B3F-4C7E-9FB6-6E6EB2F431A8}" presName="spH" presStyleCnt="0"/>
      <dgm:spPr/>
    </dgm:pt>
    <dgm:pt modelId="{6503F815-F89D-456F-8966-07B6CD35E6DE}" type="pres">
      <dgm:prSet presAssocID="{527026DF-4B3F-4C7E-9FB6-6E6EB2F431A8}" presName="desTx" presStyleLbl="node1" presStyleIdx="0" presStyleCnt="3" custScaleX="117172">
        <dgm:presLayoutVars>
          <dgm:bulletEnabled val="1"/>
        </dgm:presLayoutVars>
      </dgm:prSet>
      <dgm:spPr/>
    </dgm:pt>
    <dgm:pt modelId="{EBE7A6CE-3B49-4D9F-AA3D-1DB97C750205}" type="pres">
      <dgm:prSet presAssocID="{07FBAFFF-D777-40BD-9D22-9B88BBAC0422}" presName="spV" presStyleCnt="0"/>
      <dgm:spPr/>
    </dgm:pt>
    <dgm:pt modelId="{62D19183-1181-42BC-AC46-88F6045FDA84}" type="pres">
      <dgm:prSet presAssocID="{2DC668C6-20C7-413C-9F21-38B982C3D0A5}" presName="linNode" presStyleCnt="0"/>
      <dgm:spPr/>
    </dgm:pt>
    <dgm:pt modelId="{85A4B1B2-C783-4F18-A77D-566453E76CE5}" type="pres">
      <dgm:prSet presAssocID="{2DC668C6-20C7-413C-9F21-38B982C3D0A5}" presName="parTx" presStyleLbl="revTx" presStyleIdx="1" presStyleCnt="3">
        <dgm:presLayoutVars>
          <dgm:chMax val="1"/>
          <dgm:bulletEnabled val="1"/>
        </dgm:presLayoutVars>
      </dgm:prSet>
      <dgm:spPr/>
    </dgm:pt>
    <dgm:pt modelId="{13694B9B-FF07-4930-B9D4-6190F02445D3}" type="pres">
      <dgm:prSet presAssocID="{2DC668C6-20C7-413C-9F21-38B982C3D0A5}" presName="bracket" presStyleLbl="parChTrans1D1" presStyleIdx="1" presStyleCnt="3"/>
      <dgm:spPr/>
    </dgm:pt>
    <dgm:pt modelId="{F9037ED7-2B22-4807-87C4-639948420CC6}" type="pres">
      <dgm:prSet presAssocID="{2DC668C6-20C7-413C-9F21-38B982C3D0A5}" presName="spH" presStyleCnt="0"/>
      <dgm:spPr/>
    </dgm:pt>
    <dgm:pt modelId="{F1221377-6004-4325-8132-5005309B77AE}" type="pres">
      <dgm:prSet presAssocID="{2DC668C6-20C7-413C-9F21-38B982C3D0A5}" presName="desTx" presStyleLbl="node1" presStyleIdx="1" presStyleCnt="3" custScaleX="116614">
        <dgm:presLayoutVars>
          <dgm:bulletEnabled val="1"/>
        </dgm:presLayoutVars>
      </dgm:prSet>
      <dgm:spPr/>
    </dgm:pt>
    <dgm:pt modelId="{B7488F98-0848-4E24-BBD4-0A0B912D1205}" type="pres">
      <dgm:prSet presAssocID="{81A6310D-1C36-4BAD-AEC6-D1167E0E0D16}" presName="spV" presStyleCnt="0"/>
      <dgm:spPr/>
    </dgm:pt>
    <dgm:pt modelId="{7E5D7438-9787-42EC-B070-68B1FAADDC61}" type="pres">
      <dgm:prSet presAssocID="{E30A91D6-F4B5-4D9E-AE59-78DCDF603C06}" presName="linNode" presStyleCnt="0"/>
      <dgm:spPr/>
    </dgm:pt>
    <dgm:pt modelId="{6DBB90E9-F4FF-4D94-BAB8-45736BF3AC25}" type="pres">
      <dgm:prSet presAssocID="{E30A91D6-F4B5-4D9E-AE59-78DCDF603C06}" presName="parTx" presStyleLbl="revTx" presStyleIdx="2" presStyleCnt="3">
        <dgm:presLayoutVars>
          <dgm:chMax val="1"/>
          <dgm:bulletEnabled val="1"/>
        </dgm:presLayoutVars>
      </dgm:prSet>
      <dgm:spPr/>
    </dgm:pt>
    <dgm:pt modelId="{C691FB7E-CB64-406C-BAF6-3ABB3D3FCF6D}" type="pres">
      <dgm:prSet presAssocID="{E30A91D6-F4B5-4D9E-AE59-78DCDF603C06}" presName="bracket" presStyleLbl="parChTrans1D1" presStyleIdx="2" presStyleCnt="3"/>
      <dgm:spPr/>
    </dgm:pt>
    <dgm:pt modelId="{0AC1461A-3ABA-4114-B642-A13E80C948B0}" type="pres">
      <dgm:prSet presAssocID="{E30A91D6-F4B5-4D9E-AE59-78DCDF603C06}" presName="spH" presStyleCnt="0"/>
      <dgm:spPr/>
    </dgm:pt>
    <dgm:pt modelId="{C4FE88C9-7B56-4628-B029-E7B31E16FC6F}" type="pres">
      <dgm:prSet presAssocID="{E30A91D6-F4B5-4D9E-AE59-78DCDF603C06}" presName="desTx" presStyleLbl="node1" presStyleIdx="2" presStyleCnt="3" custScaleX="120810">
        <dgm:presLayoutVars>
          <dgm:bulletEnabled val="1"/>
        </dgm:presLayoutVars>
      </dgm:prSet>
      <dgm:spPr/>
    </dgm:pt>
  </dgm:ptLst>
  <dgm:cxnLst>
    <dgm:cxn modelId="{5A9FB301-5A4B-4F7B-A1F3-A8AC45B4411C}" srcId="{E30A91D6-F4B5-4D9E-AE59-78DCDF603C06}" destId="{79FCE8E4-BD31-4E69-B7DD-F6B8D20ED602}" srcOrd="2" destOrd="0" parTransId="{A83AC167-1501-4649-8FC2-7819A423B8DB}" sibTransId="{DD57FE36-A3BA-4F6D-91AB-96BC8ACBAFAC}"/>
    <dgm:cxn modelId="{82970D04-CF57-4BD3-BC1B-6F3785D730AF}" srcId="{2DC668C6-20C7-413C-9F21-38B982C3D0A5}" destId="{53B9A385-BEE1-4596-B069-D0E8D8B71F5B}" srcOrd="1" destOrd="0" parTransId="{B4A4790C-8EA0-478F-B8D6-F5F0B5882FB2}" sibTransId="{8AB08A9E-E159-4F0D-ABAC-B71F856E0E94}"/>
    <dgm:cxn modelId="{EFFC4223-E1EE-4908-B630-8AB8A8C016FF}" type="presOf" srcId="{C699A105-0F3B-4836-80C0-FE2036D056AD}" destId="{A10AB60B-EB5E-44C1-A584-BF666D8B9F7B}" srcOrd="0" destOrd="0" presId="urn:diagrams.loki3.com/BracketList"/>
    <dgm:cxn modelId="{9303ED39-B5EE-4FB5-8950-B3895A859482}" srcId="{E30A91D6-F4B5-4D9E-AE59-78DCDF603C06}" destId="{AAAD1236-3EA4-4C7F-852C-EBB788E9724E}" srcOrd="1" destOrd="0" parTransId="{2D812575-2622-42F4-A816-F4CE5E226032}" sibTransId="{B3CD06E4-095F-4FFB-B698-3E2D04CAB8CC}"/>
    <dgm:cxn modelId="{DEB2FE3D-CD74-4384-AEAC-26AE16C7CDEE}" type="presOf" srcId="{527026DF-4B3F-4C7E-9FB6-6E6EB2F431A8}" destId="{20DFFDC0-C675-40DF-8233-D4DEB72F0317}" srcOrd="0" destOrd="0" presId="urn:diagrams.loki3.com/BracketList"/>
    <dgm:cxn modelId="{A30C4C5C-A9EF-4B85-8590-7244FBC41C8E}" type="presOf" srcId="{D4EDB3F2-21B4-448E-A81C-85F4BEA07FA7}" destId="{F1221377-6004-4325-8132-5005309B77AE}" srcOrd="0" destOrd="2" presId="urn:diagrams.loki3.com/BracketList"/>
    <dgm:cxn modelId="{C016FB5C-9B26-407F-B446-43BDC22F1C0C}" type="presOf" srcId="{2DC668C6-20C7-413C-9F21-38B982C3D0A5}" destId="{85A4B1B2-C783-4F18-A77D-566453E76CE5}" srcOrd="0" destOrd="0" presId="urn:diagrams.loki3.com/BracketList"/>
    <dgm:cxn modelId="{5F03AA62-8DE9-4BB4-BC52-C37653E903B1}" type="presOf" srcId="{C0E80238-168B-4DA5-9C83-11B6A3AF9F03}" destId="{6503F815-F89D-456F-8966-07B6CD35E6DE}" srcOrd="0" destOrd="0" presId="urn:diagrams.loki3.com/BracketList"/>
    <dgm:cxn modelId="{7F036A63-0554-4EAB-A0AC-97AE7A7AA4BA}" type="presOf" srcId="{E30A91D6-F4B5-4D9E-AE59-78DCDF603C06}" destId="{6DBB90E9-F4FF-4D94-BAB8-45736BF3AC25}" srcOrd="0" destOrd="0" presId="urn:diagrams.loki3.com/BracketList"/>
    <dgm:cxn modelId="{CAEA516A-D166-4DFE-8221-C25BE73EE772}" srcId="{E30A91D6-F4B5-4D9E-AE59-78DCDF603C06}" destId="{2520D162-76C8-4FC9-9263-0B39793A1E70}" srcOrd="0" destOrd="0" parTransId="{05CFFF83-5FF5-46A5-AC46-247C45A86DF5}" sibTransId="{4D6786B3-898C-47E1-8900-23A912E83EF0}"/>
    <dgm:cxn modelId="{9072026C-F961-4682-B87F-BB36AFB72D9D}" srcId="{C699A105-0F3B-4836-80C0-FE2036D056AD}" destId="{E30A91D6-F4B5-4D9E-AE59-78DCDF603C06}" srcOrd="2" destOrd="0" parTransId="{BD7EFE62-80AC-4C89-A5E6-98F33718C760}" sibTransId="{CDD7396A-5115-4B21-AC08-1E020B4C91A9}"/>
    <dgm:cxn modelId="{1F45186F-7BCD-4FBA-8605-448EDF9AD243}" type="presOf" srcId="{79FCE8E4-BD31-4E69-B7DD-F6B8D20ED602}" destId="{C4FE88C9-7B56-4628-B029-E7B31E16FC6F}" srcOrd="0" destOrd="2" presId="urn:diagrams.loki3.com/BracketList"/>
    <dgm:cxn modelId="{96B38A98-3963-4C23-9942-C5528D782D0E}" type="presOf" srcId="{2520D162-76C8-4FC9-9263-0B39793A1E70}" destId="{C4FE88C9-7B56-4628-B029-E7B31E16FC6F}" srcOrd="0" destOrd="0" presId="urn:diagrams.loki3.com/BracketList"/>
    <dgm:cxn modelId="{89DB53A4-2F4C-4DA5-A442-38A122976C9C}" type="presOf" srcId="{530F6FAB-BAF5-4D32-A25F-4E72B01F903E}" destId="{F1221377-6004-4325-8132-5005309B77AE}" srcOrd="0" destOrd="0" presId="urn:diagrams.loki3.com/BracketList"/>
    <dgm:cxn modelId="{5508E1A4-0C75-45F3-A734-5F7A357F653A}" srcId="{2DC668C6-20C7-413C-9F21-38B982C3D0A5}" destId="{530F6FAB-BAF5-4D32-A25F-4E72B01F903E}" srcOrd="0" destOrd="0" parTransId="{E0DB126B-D538-42FC-A422-FEF47D70C073}" sibTransId="{C538FD0E-0710-404E-BA82-C5C57E75F6D2}"/>
    <dgm:cxn modelId="{D6C26EAC-A3B4-40E1-8D50-531553FEE33F}" type="presOf" srcId="{AAAD1236-3EA4-4C7F-852C-EBB788E9724E}" destId="{C4FE88C9-7B56-4628-B029-E7B31E16FC6F}" srcOrd="0" destOrd="1" presId="urn:diagrams.loki3.com/BracketList"/>
    <dgm:cxn modelId="{CA7FE3B0-8308-4213-B94F-7AD623CEF1FE}" srcId="{2DC668C6-20C7-413C-9F21-38B982C3D0A5}" destId="{D4EDB3F2-21B4-448E-A81C-85F4BEA07FA7}" srcOrd="2" destOrd="0" parTransId="{6593FD56-0A25-42FE-A342-9AAF9E8688E8}" sibTransId="{C5AAB008-DA21-4501-A1F5-443D22582D97}"/>
    <dgm:cxn modelId="{32CE9AB3-A7D7-4308-85BB-A5E99391CC3C}" srcId="{C699A105-0F3B-4836-80C0-FE2036D056AD}" destId="{527026DF-4B3F-4C7E-9FB6-6E6EB2F431A8}" srcOrd="0" destOrd="0" parTransId="{AEEE0BBE-E20F-4F78-975F-1744031AA72F}" sibTransId="{07FBAFFF-D777-40BD-9D22-9B88BBAC0422}"/>
    <dgm:cxn modelId="{EB6944BA-9D3C-4FA9-A3C2-7B9222FF241B}" srcId="{527026DF-4B3F-4C7E-9FB6-6E6EB2F431A8}" destId="{C0E80238-168B-4DA5-9C83-11B6A3AF9F03}" srcOrd="0" destOrd="0" parTransId="{B4BB68D2-7265-421D-9DE6-6551485BA1EA}" sibTransId="{2EF066CF-7FE9-4DB7-89E2-23CB8493A926}"/>
    <dgm:cxn modelId="{78A84BC8-C73B-4336-AB57-39656F287AA5}" srcId="{C699A105-0F3B-4836-80C0-FE2036D056AD}" destId="{2DC668C6-20C7-413C-9F21-38B982C3D0A5}" srcOrd="1" destOrd="0" parTransId="{A9F6561A-31AB-41E7-ACD7-EC56BE3114B9}" sibTransId="{81A6310D-1C36-4BAD-AEC6-D1167E0E0D16}"/>
    <dgm:cxn modelId="{8239EDFB-3154-44B6-B903-4C5B19B63F0A}" type="presOf" srcId="{53B9A385-BEE1-4596-B069-D0E8D8B71F5B}" destId="{F1221377-6004-4325-8132-5005309B77AE}" srcOrd="0" destOrd="1" presId="urn:diagrams.loki3.com/BracketList"/>
    <dgm:cxn modelId="{B9290B03-EF11-4BD7-9995-7EF00FAAC5B4}" type="presParOf" srcId="{A10AB60B-EB5E-44C1-A584-BF666D8B9F7B}" destId="{A69DFE56-8C08-4283-A8CC-B3226B8DAF3E}" srcOrd="0" destOrd="0" presId="urn:diagrams.loki3.com/BracketList"/>
    <dgm:cxn modelId="{6F6A335E-C6D6-4D65-AEC5-49F1F20FD5D6}" type="presParOf" srcId="{A69DFE56-8C08-4283-A8CC-B3226B8DAF3E}" destId="{20DFFDC0-C675-40DF-8233-D4DEB72F0317}" srcOrd="0" destOrd="0" presId="urn:diagrams.loki3.com/BracketList"/>
    <dgm:cxn modelId="{6CE3B010-79DE-4A49-8A4D-97626D2ADD00}" type="presParOf" srcId="{A69DFE56-8C08-4283-A8CC-B3226B8DAF3E}" destId="{DF819FF7-A248-460E-AA42-13ABF96D9983}" srcOrd="1" destOrd="0" presId="urn:diagrams.loki3.com/BracketList"/>
    <dgm:cxn modelId="{0299AE30-18FC-4AA0-B342-D6A99E53BA6E}" type="presParOf" srcId="{A69DFE56-8C08-4283-A8CC-B3226B8DAF3E}" destId="{75457F7F-6141-4E4B-B1A5-E96712454301}" srcOrd="2" destOrd="0" presId="urn:diagrams.loki3.com/BracketList"/>
    <dgm:cxn modelId="{15F59ACF-0208-449A-9307-B15F967AFBB2}" type="presParOf" srcId="{A69DFE56-8C08-4283-A8CC-B3226B8DAF3E}" destId="{6503F815-F89D-456F-8966-07B6CD35E6DE}" srcOrd="3" destOrd="0" presId="urn:diagrams.loki3.com/BracketList"/>
    <dgm:cxn modelId="{89A2983C-0501-4154-AE6D-2EE7DDF89997}" type="presParOf" srcId="{A10AB60B-EB5E-44C1-A584-BF666D8B9F7B}" destId="{EBE7A6CE-3B49-4D9F-AA3D-1DB97C750205}" srcOrd="1" destOrd="0" presId="urn:diagrams.loki3.com/BracketList"/>
    <dgm:cxn modelId="{FE468F14-FFD1-41BF-ABE5-91B69E38CDC2}" type="presParOf" srcId="{A10AB60B-EB5E-44C1-A584-BF666D8B9F7B}" destId="{62D19183-1181-42BC-AC46-88F6045FDA84}" srcOrd="2" destOrd="0" presId="urn:diagrams.loki3.com/BracketList"/>
    <dgm:cxn modelId="{1CAC90F9-9A3A-4D74-84AE-D4B54406EB8D}" type="presParOf" srcId="{62D19183-1181-42BC-AC46-88F6045FDA84}" destId="{85A4B1B2-C783-4F18-A77D-566453E76CE5}" srcOrd="0" destOrd="0" presId="urn:diagrams.loki3.com/BracketList"/>
    <dgm:cxn modelId="{98AD185E-B367-4699-B8C2-520D72AEC9CE}" type="presParOf" srcId="{62D19183-1181-42BC-AC46-88F6045FDA84}" destId="{13694B9B-FF07-4930-B9D4-6190F02445D3}" srcOrd="1" destOrd="0" presId="urn:diagrams.loki3.com/BracketList"/>
    <dgm:cxn modelId="{DC20C03E-672C-4F0C-A88F-09F4702BE88A}" type="presParOf" srcId="{62D19183-1181-42BC-AC46-88F6045FDA84}" destId="{F9037ED7-2B22-4807-87C4-639948420CC6}" srcOrd="2" destOrd="0" presId="urn:diagrams.loki3.com/BracketList"/>
    <dgm:cxn modelId="{6BF1CF1A-56AC-4348-A563-40706916395F}" type="presParOf" srcId="{62D19183-1181-42BC-AC46-88F6045FDA84}" destId="{F1221377-6004-4325-8132-5005309B77AE}" srcOrd="3" destOrd="0" presId="urn:diagrams.loki3.com/BracketList"/>
    <dgm:cxn modelId="{17CD17CD-8677-4AF3-BD34-8E7412C27A49}" type="presParOf" srcId="{A10AB60B-EB5E-44C1-A584-BF666D8B9F7B}" destId="{B7488F98-0848-4E24-BBD4-0A0B912D1205}" srcOrd="3" destOrd="0" presId="urn:diagrams.loki3.com/BracketList"/>
    <dgm:cxn modelId="{E823B9AB-2D4F-457C-9E7D-9FBE12195D14}" type="presParOf" srcId="{A10AB60B-EB5E-44C1-A584-BF666D8B9F7B}" destId="{7E5D7438-9787-42EC-B070-68B1FAADDC61}" srcOrd="4" destOrd="0" presId="urn:diagrams.loki3.com/BracketList"/>
    <dgm:cxn modelId="{25465FC0-1FA2-4896-A743-B88728B5A959}" type="presParOf" srcId="{7E5D7438-9787-42EC-B070-68B1FAADDC61}" destId="{6DBB90E9-F4FF-4D94-BAB8-45736BF3AC25}" srcOrd="0" destOrd="0" presId="urn:diagrams.loki3.com/BracketList"/>
    <dgm:cxn modelId="{925122F6-78B7-4E90-93A2-318E82A2F9D0}" type="presParOf" srcId="{7E5D7438-9787-42EC-B070-68B1FAADDC61}" destId="{C691FB7E-CB64-406C-BAF6-3ABB3D3FCF6D}" srcOrd="1" destOrd="0" presId="urn:diagrams.loki3.com/BracketList"/>
    <dgm:cxn modelId="{D6704B5F-F02B-4F60-BDAF-FEBB9C319622}" type="presParOf" srcId="{7E5D7438-9787-42EC-B070-68B1FAADDC61}" destId="{0AC1461A-3ABA-4114-B642-A13E80C948B0}" srcOrd="2" destOrd="0" presId="urn:diagrams.loki3.com/BracketList"/>
    <dgm:cxn modelId="{2FDDFDB5-5CDC-4C64-8F39-6E050B2A774E}" type="presParOf" srcId="{7E5D7438-9787-42EC-B070-68B1FAADDC61}" destId="{C4FE88C9-7B56-4628-B029-E7B31E16FC6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FFDC0-C675-40DF-8233-D4DEB72F0317}">
      <dsp:nvSpPr>
        <dsp:cNvPr id="0" name=""/>
        <dsp:cNvSpPr/>
      </dsp:nvSpPr>
      <dsp:spPr bwMode="white">
        <a:xfrm>
          <a:off x="349" y="353251"/>
          <a:ext cx="254854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x-none" sz="1800" b="1" kern="1200" dirty="0"/>
            <a:t>Bunuri imobile</a:t>
          </a:r>
          <a:endParaRPr lang="en-GB" sz="1800" b="1" kern="1200" dirty="0"/>
        </a:p>
      </dsp:txBody>
      <dsp:txXfrm>
        <a:off x="349" y="353251"/>
        <a:ext cx="2548549" cy="1287000"/>
      </dsp:txXfrm>
    </dsp:sp>
    <dsp:sp modelId="{DF819FF7-A248-460E-AA42-13ABF96D9983}">
      <dsp:nvSpPr>
        <dsp:cNvPr id="0" name=""/>
        <dsp:cNvSpPr/>
      </dsp:nvSpPr>
      <dsp:spPr>
        <a:xfrm>
          <a:off x="2548899" y="353251"/>
          <a:ext cx="509709" cy="128700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3F815-F89D-456F-8966-07B6CD35E6DE}">
      <dsp:nvSpPr>
        <dsp:cNvPr id="0" name=""/>
        <dsp:cNvSpPr/>
      </dsp:nvSpPr>
      <dsp:spPr bwMode="white">
        <a:xfrm>
          <a:off x="3262493" y="353251"/>
          <a:ext cx="8122427" cy="1287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err="1">
              <a:solidFill>
                <a:schemeClr val="accent5"/>
              </a:solidFill>
            </a:rPr>
            <a:t>Clădiri</a:t>
          </a:r>
          <a:r>
            <a:rPr lang="en-US" sz="1600" b="1" kern="1200" dirty="0">
              <a:solidFill>
                <a:schemeClr val="accent5"/>
              </a:solidFill>
            </a:rPr>
            <a:t>, </a:t>
          </a:r>
          <a:r>
            <a:rPr lang="en-US" sz="1600" b="1" kern="1200" dirty="0" err="1">
              <a:solidFill>
                <a:schemeClr val="accent5"/>
              </a:solidFill>
            </a:rPr>
            <a:t>alte</a:t>
          </a:r>
          <a:r>
            <a:rPr lang="en-US" sz="1600" b="1" kern="1200" dirty="0">
              <a:solidFill>
                <a:schemeClr val="accent5"/>
              </a:solidFill>
            </a:rPr>
            <a:t> </a:t>
          </a:r>
          <a:r>
            <a:rPr lang="en-US" sz="1600" b="1" kern="1200" dirty="0" err="1">
              <a:solidFill>
                <a:schemeClr val="accent5"/>
              </a:solidFill>
            </a:rPr>
            <a:t>spaţii</a:t>
          </a:r>
          <a:r>
            <a:rPr lang="en-US" sz="1600" b="1" kern="1200" dirty="0">
              <a:solidFill>
                <a:schemeClr val="accent5"/>
              </a:solidFill>
            </a:rPr>
            <a:t> locative </a:t>
          </a:r>
          <a:r>
            <a:rPr lang="en-US" sz="1600" b="1" kern="1200" dirty="0" err="1">
              <a:solidFill>
                <a:schemeClr val="accent5"/>
              </a:solidFill>
            </a:rPr>
            <a:t>în</a:t>
          </a:r>
          <a:r>
            <a:rPr lang="en-US" sz="1600" b="1" kern="1200" dirty="0">
              <a:solidFill>
                <a:schemeClr val="accent5"/>
              </a:solidFill>
            </a:rPr>
            <a:t> afara </a:t>
          </a:r>
          <a:r>
            <a:rPr lang="en-US" sz="1600" b="1" kern="1200" dirty="0" err="1">
              <a:solidFill>
                <a:schemeClr val="accent5"/>
              </a:solidFill>
            </a:rPr>
            <a:t>locuinţei</a:t>
          </a:r>
          <a:r>
            <a:rPr lang="en-US" sz="1600" b="1" kern="1200" dirty="0">
              <a:solidFill>
                <a:schemeClr val="accent5"/>
              </a:solidFill>
            </a:rPr>
            <a:t> de </a:t>
          </a:r>
          <a:r>
            <a:rPr lang="en-US" sz="1600" b="1" kern="1200" dirty="0" err="1">
              <a:solidFill>
                <a:schemeClr val="accent5"/>
              </a:solidFill>
            </a:rPr>
            <a:t>domiciliu</a:t>
          </a:r>
          <a:r>
            <a:rPr lang="en-US" sz="1600" b="1" kern="1200" dirty="0"/>
            <a:t>, precum </a:t>
          </a:r>
          <a:r>
            <a:rPr lang="en-US" sz="1600" b="1" kern="1200" dirty="0" err="1"/>
            <a:t>şi</a:t>
          </a:r>
          <a:r>
            <a:rPr lang="en-US" sz="1600" b="1" kern="1200" dirty="0"/>
            <a:t> </a:t>
          </a:r>
          <a:r>
            <a:rPr lang="en-US" sz="1600" b="1" kern="1200" dirty="0" err="1"/>
            <a:t>terenuri</a:t>
          </a:r>
          <a:r>
            <a:rPr lang="en-US" sz="1600" b="1" kern="1200" dirty="0"/>
            <a:t> situate </a:t>
          </a:r>
          <a:r>
            <a:rPr lang="en-US" sz="1600" b="1" kern="1200" dirty="0" err="1"/>
            <a:t>în</a:t>
          </a:r>
          <a:r>
            <a:rPr lang="en-US" sz="1600" b="1" kern="1200" dirty="0"/>
            <a:t> </a:t>
          </a:r>
          <a:r>
            <a:rPr lang="en-US" sz="1600" b="1" kern="1200" dirty="0" err="1"/>
            <a:t>intravilan</a:t>
          </a:r>
          <a:r>
            <a:rPr lang="en-US" sz="1600" b="1" kern="1200" dirty="0"/>
            <a:t> cu </a:t>
          </a:r>
          <a:r>
            <a:rPr lang="en-US" sz="1600" b="1" kern="1200" dirty="0" err="1"/>
            <a:t>suprafaţa</a:t>
          </a:r>
          <a:r>
            <a:rPr lang="en-US" sz="1600" b="1" kern="1200" dirty="0"/>
            <a:t> de </a:t>
          </a:r>
          <a:r>
            <a:rPr lang="en-US" sz="1600" b="1" kern="1200" dirty="0" err="1"/>
            <a:t>peste</a:t>
          </a:r>
          <a:r>
            <a:rPr lang="en-US" sz="1600" b="1" kern="1200" dirty="0"/>
            <a:t> 1.200 </a:t>
          </a:r>
          <a:r>
            <a:rPr lang="en-US" sz="1600" b="1" kern="1200" dirty="0" err="1"/>
            <a:t>mp</a:t>
          </a:r>
          <a:r>
            <a:rPr lang="en-US" sz="1600" b="1" kern="1200" dirty="0"/>
            <a:t> </a:t>
          </a:r>
          <a:r>
            <a:rPr lang="en-US" sz="1600" b="1" kern="1200" dirty="0" err="1"/>
            <a:t>în</a:t>
          </a:r>
          <a:r>
            <a:rPr lang="en-US" sz="1600" b="1" kern="1200" dirty="0"/>
            <a:t> zona </a:t>
          </a:r>
          <a:r>
            <a:rPr lang="en-US" sz="1600" b="1" kern="1200" dirty="0" err="1"/>
            <a:t>urbană</a:t>
          </a:r>
          <a:r>
            <a:rPr lang="en-US" sz="1600" b="1" kern="1200" dirty="0"/>
            <a:t> </a:t>
          </a:r>
          <a:r>
            <a:rPr lang="en-US" sz="1600" b="1" kern="1200" dirty="0" err="1"/>
            <a:t>şi</a:t>
          </a:r>
          <a:r>
            <a:rPr lang="en-US" sz="1600" b="1" kern="1200" dirty="0"/>
            <a:t> 2.500 </a:t>
          </a:r>
          <a:r>
            <a:rPr lang="en-US" sz="1600" b="1" kern="1200" dirty="0" err="1"/>
            <a:t>mp</a:t>
          </a:r>
          <a:r>
            <a:rPr lang="en-US" sz="1600" b="1" kern="1200" dirty="0"/>
            <a:t> </a:t>
          </a:r>
          <a:r>
            <a:rPr lang="en-US" sz="1600" b="1" kern="1200" dirty="0" err="1"/>
            <a:t>în</a:t>
          </a:r>
          <a:r>
            <a:rPr lang="en-US" sz="1600" b="1" kern="1200" dirty="0"/>
            <a:t> zona </a:t>
          </a:r>
          <a:r>
            <a:rPr lang="en-US" sz="1600" b="1" kern="1200" dirty="0" err="1"/>
            <a:t>rurală</a:t>
          </a:r>
          <a:r>
            <a:rPr lang="en-US" sz="1600" b="1" kern="1200" dirty="0"/>
            <a:t>, </a:t>
          </a:r>
          <a:r>
            <a:rPr lang="en-US" sz="1600" b="1" kern="1200" dirty="0" err="1"/>
            <a:t>în</a:t>
          </a:r>
          <a:r>
            <a:rPr lang="en-US" sz="1600" b="1" kern="1200" dirty="0"/>
            <a:t> afara </a:t>
          </a:r>
          <a:r>
            <a:rPr lang="en-US" sz="1600" b="1" kern="1200" dirty="0" err="1"/>
            <a:t>terenurilor</a:t>
          </a:r>
          <a:r>
            <a:rPr lang="en-US" sz="1600" b="1" kern="1200" dirty="0"/>
            <a:t> de </a:t>
          </a:r>
          <a:r>
            <a:rPr lang="en-US" sz="1600" b="1" kern="1200" dirty="0" err="1"/>
            <a:t>împrejmuire</a:t>
          </a:r>
          <a:r>
            <a:rPr lang="en-US" sz="1600" b="1" kern="1200" dirty="0"/>
            <a:t> a </a:t>
          </a:r>
          <a:r>
            <a:rPr lang="en-US" sz="1600" b="1" kern="1200" dirty="0" err="1"/>
            <a:t>locuinţei</a:t>
          </a:r>
          <a:r>
            <a:rPr lang="en-US" sz="1600" b="1" kern="1200" dirty="0"/>
            <a:t> </a:t>
          </a:r>
          <a:r>
            <a:rPr lang="en-US" sz="1600" b="1" kern="1200" dirty="0" err="1"/>
            <a:t>şi</a:t>
          </a:r>
          <a:r>
            <a:rPr lang="en-US" sz="1600" b="1" kern="1200" dirty="0"/>
            <a:t> a </a:t>
          </a:r>
          <a:r>
            <a:rPr lang="en-US" sz="1600" b="1" kern="1200" dirty="0" err="1"/>
            <a:t>curţii</a:t>
          </a:r>
          <a:r>
            <a:rPr lang="en-US" sz="1600" b="1" kern="1200" dirty="0"/>
            <a:t> </a:t>
          </a:r>
          <a:r>
            <a:rPr lang="en-US" sz="1600" b="1" kern="1200" dirty="0" err="1"/>
            <a:t>aferente</a:t>
          </a:r>
          <a:r>
            <a:rPr lang="x-none" sz="1600" b="1" kern="1200" dirty="0"/>
            <a:t>.</a:t>
          </a:r>
          <a:endParaRPr lang="en-GB" sz="1600" kern="1200" dirty="0"/>
        </a:p>
      </dsp:txBody>
      <dsp:txXfrm>
        <a:off x="3262493" y="353251"/>
        <a:ext cx="8122427" cy="1287000"/>
      </dsp:txXfrm>
    </dsp:sp>
    <dsp:sp modelId="{85A4B1B2-C783-4F18-A77D-566453E76CE5}">
      <dsp:nvSpPr>
        <dsp:cNvPr id="0" name=""/>
        <dsp:cNvSpPr/>
      </dsp:nvSpPr>
      <dsp:spPr bwMode="white">
        <a:xfrm>
          <a:off x="349" y="2216110"/>
          <a:ext cx="25596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x-none" sz="1800" b="1" kern="1200" dirty="0"/>
            <a:t>Bunuri mobile</a:t>
          </a:r>
          <a:endParaRPr lang="en-GB" sz="1800" b="1" kern="1200" dirty="0"/>
        </a:p>
      </dsp:txBody>
      <dsp:txXfrm>
        <a:off x="349" y="2216110"/>
        <a:ext cx="2559678" cy="1287000"/>
      </dsp:txXfrm>
    </dsp:sp>
    <dsp:sp modelId="{13694B9B-FF07-4930-B9D4-6190F02445D3}">
      <dsp:nvSpPr>
        <dsp:cNvPr id="0" name=""/>
        <dsp:cNvSpPr/>
      </dsp:nvSpPr>
      <dsp:spPr>
        <a:xfrm>
          <a:off x="2560028" y="1874251"/>
          <a:ext cx="511935" cy="1970718"/>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21377-6004-4325-8132-5005309B77AE}">
      <dsp:nvSpPr>
        <dsp:cNvPr id="0" name=""/>
        <dsp:cNvSpPr/>
      </dsp:nvSpPr>
      <dsp:spPr bwMode="white">
        <a:xfrm>
          <a:off x="3276738" y="1874251"/>
          <a:ext cx="8119047" cy="197071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5"/>
              </a:solidFill>
            </a:rPr>
            <a:t>Mai </a:t>
          </a:r>
          <a:r>
            <a:rPr lang="en-US" sz="1600" b="1" kern="1200" dirty="0" err="1">
              <a:solidFill>
                <a:schemeClr val="accent5"/>
              </a:solidFill>
            </a:rPr>
            <a:t>mult</a:t>
          </a:r>
          <a:r>
            <a:rPr lang="en-US" sz="1600" b="1" kern="1200" dirty="0">
              <a:solidFill>
                <a:schemeClr val="accent5"/>
              </a:solidFill>
            </a:rPr>
            <a:t> de un </a:t>
          </a:r>
          <a:r>
            <a:rPr lang="en-US" sz="1600" b="1" kern="1200" dirty="0" err="1">
              <a:solidFill>
                <a:schemeClr val="accent5"/>
              </a:solidFill>
            </a:rPr>
            <a:t>vehicul</a:t>
          </a:r>
          <a:r>
            <a:rPr lang="en-US" sz="1600" b="1" kern="1200" dirty="0">
              <a:solidFill>
                <a:schemeClr val="accent5"/>
              </a:solidFill>
            </a:rPr>
            <a:t> cu o </a:t>
          </a:r>
          <a:r>
            <a:rPr lang="en-US" sz="1600" b="1" kern="1200" dirty="0" err="1">
              <a:solidFill>
                <a:schemeClr val="accent5"/>
              </a:solidFill>
            </a:rPr>
            <a:t>vechime</a:t>
          </a:r>
          <a:r>
            <a:rPr lang="en-US" sz="1600" b="1" kern="1200" dirty="0">
              <a:solidFill>
                <a:schemeClr val="accent5"/>
              </a:solidFill>
            </a:rPr>
            <a:t> </a:t>
          </a:r>
          <a:r>
            <a:rPr lang="en-US" sz="1600" b="1" kern="1200" dirty="0" err="1">
              <a:solidFill>
                <a:schemeClr val="accent5"/>
              </a:solidFill>
            </a:rPr>
            <a:t>mai</a:t>
          </a:r>
          <a:r>
            <a:rPr lang="en-US" sz="1600" b="1" kern="1200" dirty="0">
              <a:solidFill>
                <a:schemeClr val="accent5"/>
              </a:solidFill>
            </a:rPr>
            <a:t> mare de 10 ani</a:t>
          </a:r>
          <a:r>
            <a:rPr lang="en-US" sz="1600" b="1" kern="1200" dirty="0"/>
            <a:t>, cu </a:t>
          </a:r>
          <a:r>
            <a:rPr lang="en-US" sz="1600" b="1" kern="1200" dirty="0" err="1"/>
            <a:t>drept</a:t>
          </a:r>
          <a:r>
            <a:rPr lang="en-US" sz="1600" b="1" kern="1200" dirty="0"/>
            <a:t> de </a:t>
          </a:r>
          <a:r>
            <a:rPr lang="en-US" sz="1600" b="1" kern="1200" dirty="0" err="1"/>
            <a:t>circulaţie</a:t>
          </a:r>
          <a:r>
            <a:rPr lang="en-US" sz="1600" b="1" kern="1200" dirty="0"/>
            <a:t> pe </a:t>
          </a:r>
          <a:r>
            <a:rPr lang="en-US" sz="1600" b="1" kern="1200" dirty="0" err="1"/>
            <a:t>drumurile</a:t>
          </a:r>
          <a:r>
            <a:rPr lang="en-US" sz="1600" b="1" kern="1200" dirty="0"/>
            <a:t> </a:t>
          </a:r>
          <a:r>
            <a:rPr lang="en-US" sz="1600" b="1" kern="1200" dirty="0" err="1"/>
            <a:t>publice</a:t>
          </a:r>
          <a:r>
            <a:rPr lang="x-none" sz="1600" b="1" kern="1200" dirty="0"/>
            <a:t>.</a:t>
          </a:r>
          <a:endParaRPr lang="en-GB" sz="1600" kern="1200" dirty="0"/>
        </a:p>
        <a:p>
          <a:pPr marL="171450" lvl="1" indent="-171450" algn="l" defTabSz="711200">
            <a:lnSpc>
              <a:spcPct val="90000"/>
            </a:lnSpc>
            <a:spcBef>
              <a:spcPct val="0"/>
            </a:spcBef>
            <a:spcAft>
              <a:spcPct val="15000"/>
            </a:spcAft>
            <a:buChar char="•"/>
          </a:pPr>
          <a:r>
            <a:rPr lang="en-US" sz="1600" b="1" kern="1200" dirty="0" err="1">
              <a:solidFill>
                <a:schemeClr val="accent5"/>
              </a:solidFill>
            </a:rPr>
            <a:t>Autovehicul</a:t>
          </a:r>
          <a:r>
            <a:rPr lang="en-US" sz="1600" b="1" kern="1200" dirty="0">
              <a:solidFill>
                <a:schemeClr val="accent5"/>
              </a:solidFill>
            </a:rPr>
            <a:t> cu </a:t>
          </a:r>
          <a:r>
            <a:rPr lang="en-US" sz="1600" b="1" kern="1200" dirty="0" err="1">
              <a:solidFill>
                <a:schemeClr val="accent5"/>
              </a:solidFill>
            </a:rPr>
            <a:t>drept</a:t>
          </a:r>
          <a:r>
            <a:rPr lang="en-US" sz="1600" b="1" kern="1200" dirty="0">
              <a:solidFill>
                <a:schemeClr val="accent5"/>
              </a:solidFill>
            </a:rPr>
            <a:t> de </a:t>
          </a:r>
          <a:r>
            <a:rPr lang="en-US" sz="1600" b="1" kern="1200" dirty="0" err="1">
              <a:solidFill>
                <a:schemeClr val="accent5"/>
              </a:solidFill>
            </a:rPr>
            <a:t>circulaţie</a:t>
          </a:r>
          <a:r>
            <a:rPr lang="en-US" sz="1600" b="1" kern="1200" dirty="0">
              <a:solidFill>
                <a:schemeClr val="accent5"/>
              </a:solidFill>
            </a:rPr>
            <a:t> pe </a:t>
          </a:r>
          <a:r>
            <a:rPr lang="en-US" sz="1600" b="1" kern="1200" dirty="0" err="1">
              <a:solidFill>
                <a:schemeClr val="accent5"/>
              </a:solidFill>
            </a:rPr>
            <a:t>drumurile</a:t>
          </a:r>
          <a:r>
            <a:rPr lang="en-US" sz="1600" b="1" kern="1200" dirty="0">
              <a:solidFill>
                <a:schemeClr val="accent5"/>
              </a:solidFill>
            </a:rPr>
            <a:t> </a:t>
          </a:r>
          <a:r>
            <a:rPr lang="en-US" sz="1600" b="1" kern="1200" dirty="0" err="1">
              <a:solidFill>
                <a:schemeClr val="accent5"/>
              </a:solidFill>
            </a:rPr>
            <a:t>publice</a:t>
          </a:r>
          <a:r>
            <a:rPr lang="en-US" sz="1600" b="1" kern="1200" dirty="0">
              <a:solidFill>
                <a:schemeClr val="accent5"/>
              </a:solidFill>
            </a:rPr>
            <a:t> cu o </a:t>
          </a:r>
          <a:r>
            <a:rPr lang="en-US" sz="1600" b="1" kern="1200" dirty="0" err="1">
              <a:solidFill>
                <a:schemeClr val="accent5"/>
              </a:solidFill>
            </a:rPr>
            <a:t>vechime</a:t>
          </a:r>
          <a:r>
            <a:rPr lang="en-US" sz="1600" b="1" kern="1200" dirty="0">
              <a:solidFill>
                <a:schemeClr val="accent5"/>
              </a:solidFill>
            </a:rPr>
            <a:t> </a:t>
          </a:r>
          <a:r>
            <a:rPr lang="en-US" sz="1600" b="1" kern="1200" dirty="0" err="1">
              <a:solidFill>
                <a:schemeClr val="accent5"/>
              </a:solidFill>
            </a:rPr>
            <a:t>mai</a:t>
          </a:r>
          <a:r>
            <a:rPr lang="en-US" sz="1600" b="1" kern="1200" dirty="0">
              <a:solidFill>
                <a:schemeClr val="accent5"/>
              </a:solidFill>
            </a:rPr>
            <a:t> </a:t>
          </a:r>
          <a:r>
            <a:rPr lang="en-US" sz="1600" b="1" kern="1200" dirty="0" err="1">
              <a:solidFill>
                <a:schemeClr val="accent5"/>
              </a:solidFill>
            </a:rPr>
            <a:t>mică</a:t>
          </a:r>
          <a:r>
            <a:rPr lang="en-US" sz="1600" b="1" kern="1200" dirty="0">
              <a:solidFill>
                <a:schemeClr val="accent5"/>
              </a:solidFill>
            </a:rPr>
            <a:t> de 10 ani, </a:t>
          </a:r>
          <a:r>
            <a:rPr lang="en-US" sz="1600" b="1" kern="1200" dirty="0"/>
            <a:t>cu </a:t>
          </a:r>
          <a:r>
            <a:rPr lang="en-US" sz="1600" b="1" kern="1200" dirty="0" err="1"/>
            <a:t>excepţia</a:t>
          </a:r>
          <a:r>
            <a:rPr lang="en-US" sz="1600" b="1" kern="1200" dirty="0"/>
            <a:t> </a:t>
          </a:r>
          <a:r>
            <a:rPr lang="en-US" sz="1600" b="1" kern="1200" dirty="0" err="1"/>
            <a:t>celor</a:t>
          </a:r>
          <a:r>
            <a:rPr lang="en-US" sz="1600" b="1" kern="1200" dirty="0"/>
            <a:t> </a:t>
          </a:r>
          <a:r>
            <a:rPr lang="en-US" sz="1600" b="1" kern="1200" dirty="0" err="1"/>
            <a:t>utilizate</a:t>
          </a:r>
          <a:r>
            <a:rPr lang="en-US" sz="1600" b="1" kern="1200" dirty="0"/>
            <a:t> </a:t>
          </a:r>
          <a:r>
            <a:rPr lang="en-US" sz="1600" b="1" kern="1200" dirty="0" err="1"/>
            <a:t>şi</a:t>
          </a:r>
          <a:r>
            <a:rPr lang="en-US" sz="1600" b="1" kern="1200" dirty="0"/>
            <a:t>/</a:t>
          </a:r>
          <a:r>
            <a:rPr lang="en-US" sz="1600" b="1" kern="1200" dirty="0" err="1"/>
            <a:t>sau</a:t>
          </a:r>
          <a:r>
            <a:rPr lang="en-US" sz="1600" b="1" kern="1200" dirty="0"/>
            <a:t> </a:t>
          </a:r>
          <a:r>
            <a:rPr lang="en-US" sz="1600" b="1" kern="1200" dirty="0" err="1"/>
            <a:t>adaptate</a:t>
          </a:r>
          <a:r>
            <a:rPr lang="en-US" sz="1600" b="1" kern="1200" dirty="0"/>
            <a:t> </a:t>
          </a:r>
          <a:r>
            <a:rPr lang="en-US" sz="1600" b="1" kern="1200" dirty="0" err="1"/>
            <a:t>pentru</a:t>
          </a:r>
          <a:r>
            <a:rPr lang="en-US" sz="1600" b="1" kern="1200" dirty="0"/>
            <a:t> </a:t>
          </a:r>
          <a:r>
            <a:rPr lang="en-US" sz="1600" b="1" kern="1200" dirty="0" err="1"/>
            <a:t>transportul</a:t>
          </a:r>
          <a:r>
            <a:rPr lang="en-US" sz="1600" b="1" kern="1200" dirty="0"/>
            <a:t> </a:t>
          </a:r>
          <a:r>
            <a:rPr lang="en-US" sz="1600" b="1" kern="1200" dirty="0" err="1"/>
            <a:t>persoanelor</a:t>
          </a:r>
          <a:r>
            <a:rPr lang="en-US" sz="1600" b="1" kern="1200" dirty="0"/>
            <a:t> cu </a:t>
          </a:r>
          <a:r>
            <a:rPr lang="en-US" sz="1600" b="1" kern="1200" dirty="0" err="1"/>
            <a:t>dizabilităţi</a:t>
          </a:r>
          <a:r>
            <a:rPr lang="x-none" sz="1600" b="1" kern="1200" dirty="0"/>
            <a:t>.</a:t>
          </a:r>
          <a:endParaRPr lang="en-GB" sz="1600" kern="1200" dirty="0"/>
        </a:p>
        <a:p>
          <a:pPr marL="171450" lvl="1" indent="-171450" algn="l" defTabSz="711200">
            <a:lnSpc>
              <a:spcPct val="90000"/>
            </a:lnSpc>
            <a:spcBef>
              <a:spcPct val="0"/>
            </a:spcBef>
            <a:spcAft>
              <a:spcPct val="15000"/>
            </a:spcAft>
            <a:buChar char="•"/>
          </a:pPr>
          <a:r>
            <a:rPr lang="en-US" sz="1600" b="1" kern="1200" dirty="0" err="1">
              <a:solidFill>
                <a:schemeClr val="accent5"/>
              </a:solidFill>
            </a:rPr>
            <a:t>Şalupe</a:t>
          </a:r>
          <a:r>
            <a:rPr lang="en-US" sz="1600" b="1" kern="1200" dirty="0">
              <a:solidFill>
                <a:schemeClr val="accent5"/>
              </a:solidFill>
            </a:rPr>
            <a:t>, </a:t>
          </a:r>
          <a:r>
            <a:rPr lang="en-US" sz="1600" b="1" kern="1200" dirty="0" err="1">
              <a:solidFill>
                <a:schemeClr val="accent5"/>
              </a:solidFill>
            </a:rPr>
            <a:t>bărci</a:t>
          </a:r>
          <a:r>
            <a:rPr lang="en-US" sz="1600" b="1" kern="1200" dirty="0">
              <a:solidFill>
                <a:schemeClr val="accent5"/>
              </a:solidFill>
            </a:rPr>
            <a:t> cu motor, </a:t>
          </a:r>
          <a:r>
            <a:rPr lang="en-US" sz="1600" b="1" kern="1200" dirty="0" err="1">
              <a:solidFill>
                <a:schemeClr val="accent5"/>
              </a:solidFill>
            </a:rPr>
            <a:t>iahturi</a:t>
          </a:r>
          <a:r>
            <a:rPr lang="en-US" sz="1600" b="1" kern="1200" dirty="0">
              <a:solidFill>
                <a:schemeClr val="accent5"/>
              </a:solidFill>
            </a:rPr>
            <a:t> </a:t>
          </a:r>
          <a:r>
            <a:rPr lang="en-US" sz="1600" b="1" kern="1200" dirty="0" err="1">
              <a:solidFill>
                <a:schemeClr val="accent5"/>
              </a:solidFill>
            </a:rPr>
            <a:t>sau</a:t>
          </a:r>
          <a:r>
            <a:rPr lang="en-US" sz="1600" b="1" kern="1200" dirty="0">
              <a:solidFill>
                <a:schemeClr val="accent5"/>
              </a:solidFill>
            </a:rPr>
            <a:t> </a:t>
          </a:r>
          <a:r>
            <a:rPr lang="en-US" sz="1600" b="1" kern="1200" dirty="0" err="1">
              <a:solidFill>
                <a:schemeClr val="accent5"/>
              </a:solidFill>
            </a:rPr>
            <a:t>alte</a:t>
          </a:r>
          <a:r>
            <a:rPr lang="en-US" sz="1600" b="1" kern="1200" dirty="0">
              <a:solidFill>
                <a:schemeClr val="accent5"/>
              </a:solidFill>
            </a:rPr>
            <a:t> </a:t>
          </a:r>
          <a:r>
            <a:rPr lang="en-US" sz="1600" b="1" kern="1200" dirty="0" err="1">
              <a:solidFill>
                <a:schemeClr val="accent5"/>
              </a:solidFill>
            </a:rPr>
            <a:t>tipuri</a:t>
          </a:r>
          <a:r>
            <a:rPr lang="en-US" sz="1600" b="1" kern="1200" dirty="0">
              <a:solidFill>
                <a:schemeClr val="accent5"/>
              </a:solidFill>
            </a:rPr>
            <a:t> de </a:t>
          </a:r>
          <a:r>
            <a:rPr lang="en-US" sz="1600" b="1" kern="1200" dirty="0" err="1">
              <a:solidFill>
                <a:schemeClr val="accent5"/>
              </a:solidFill>
            </a:rPr>
            <a:t>ambarcaţiuni</a:t>
          </a:r>
          <a:r>
            <a:rPr lang="en-US" sz="1600" b="1" kern="1200" dirty="0">
              <a:solidFill>
                <a:schemeClr val="accent5"/>
              </a:solidFill>
            </a:rPr>
            <a:t>, </a:t>
          </a:r>
          <a:r>
            <a:rPr lang="en-US" sz="1600" b="1" kern="1200" dirty="0"/>
            <a:t>cu </a:t>
          </a:r>
          <a:r>
            <a:rPr lang="en-US" sz="1600" b="1" kern="1200" dirty="0" err="1"/>
            <a:t>excepţia</a:t>
          </a:r>
          <a:r>
            <a:rPr lang="en-US" sz="1600" b="1" kern="1200" dirty="0"/>
            <a:t> </a:t>
          </a:r>
          <a:r>
            <a:rPr lang="en-US" sz="1600" b="1" kern="1200" dirty="0" err="1"/>
            <a:t>celor</a:t>
          </a:r>
          <a:r>
            <a:rPr lang="en-US" sz="1600" b="1" kern="1200" dirty="0"/>
            <a:t> </a:t>
          </a:r>
          <a:r>
            <a:rPr lang="en-US" sz="1600" b="1" kern="1200" dirty="0" err="1"/>
            <a:t>necesare</a:t>
          </a:r>
          <a:r>
            <a:rPr lang="en-US" sz="1600" b="1" kern="1200" dirty="0"/>
            <a:t> </a:t>
          </a:r>
          <a:r>
            <a:rPr lang="en-US" sz="1600" b="1" kern="1200" dirty="0" err="1"/>
            <a:t>pentru</a:t>
          </a:r>
          <a:r>
            <a:rPr lang="en-US" sz="1600" b="1" kern="1200" dirty="0"/>
            <a:t> transport </a:t>
          </a:r>
          <a:r>
            <a:rPr lang="en-US" sz="1600" b="1" kern="1200" dirty="0" err="1"/>
            <a:t>în</a:t>
          </a:r>
          <a:r>
            <a:rPr lang="en-US" sz="1600" b="1" kern="1200" dirty="0"/>
            <a:t> </a:t>
          </a:r>
          <a:r>
            <a:rPr lang="en-US" sz="1600" b="1" kern="1200" dirty="0" err="1"/>
            <a:t>cazul</a:t>
          </a:r>
          <a:r>
            <a:rPr lang="en-US" sz="1600" b="1" kern="1200" dirty="0"/>
            <a:t> </a:t>
          </a:r>
          <a:r>
            <a:rPr lang="en-US" sz="1600" b="1" kern="1200" dirty="0" err="1"/>
            <a:t>persoanelor</a:t>
          </a:r>
          <a:r>
            <a:rPr lang="en-US" sz="1600" b="1" kern="1200" dirty="0"/>
            <a:t> care </a:t>
          </a:r>
          <a:r>
            <a:rPr lang="en-US" sz="1600" b="1" kern="1200" dirty="0" err="1"/>
            <a:t>locuiesc</a:t>
          </a:r>
          <a:r>
            <a:rPr lang="en-US" sz="1600" b="1" kern="1200" dirty="0"/>
            <a:t> </a:t>
          </a:r>
          <a:r>
            <a:rPr lang="en-US" sz="1600" b="1" kern="1200" dirty="0" err="1"/>
            <a:t>în</a:t>
          </a:r>
          <a:r>
            <a:rPr lang="en-US" sz="1600" b="1" kern="1200" dirty="0"/>
            <a:t> aria </a:t>
          </a:r>
          <a:r>
            <a:rPr lang="en-US" sz="1600" b="1" kern="1200" dirty="0" err="1"/>
            <a:t>Rezervaţiei</a:t>
          </a:r>
          <a:r>
            <a:rPr lang="en-US" sz="1600" b="1" kern="1200" dirty="0"/>
            <a:t> </a:t>
          </a:r>
          <a:r>
            <a:rPr lang="en-US" sz="1600" b="1" kern="1200" dirty="0" err="1"/>
            <a:t>Biosferei</a:t>
          </a:r>
          <a:r>
            <a:rPr lang="en-US" sz="1600" b="1" kern="1200" dirty="0"/>
            <a:t> "Delta </a:t>
          </a:r>
          <a:r>
            <a:rPr lang="en-US" sz="1600" b="1" kern="1200" dirty="0" err="1"/>
            <a:t>Dunării</a:t>
          </a:r>
          <a:r>
            <a:rPr lang="x-none" sz="1600" b="1" kern="1200" dirty="0"/>
            <a:t>”. </a:t>
          </a:r>
          <a:endParaRPr lang="en-GB" sz="1600" kern="1200" dirty="0"/>
        </a:p>
      </dsp:txBody>
      <dsp:txXfrm>
        <a:off x="3276738" y="1874251"/>
        <a:ext cx="8119047" cy="1970718"/>
      </dsp:txXfrm>
    </dsp:sp>
    <dsp:sp modelId="{6DBB90E9-F4FF-4D94-BAB8-45736BF3AC25}">
      <dsp:nvSpPr>
        <dsp:cNvPr id="0" name=""/>
        <dsp:cNvSpPr/>
      </dsp:nvSpPr>
      <dsp:spPr bwMode="white">
        <a:xfrm>
          <a:off x="349" y="4199626"/>
          <a:ext cx="249568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x-none" sz="1800" b="1" kern="1200" dirty="0"/>
            <a:t>Conturi/ depozite bancare</a:t>
          </a:r>
          <a:endParaRPr lang="en-GB" sz="1800" b="1" kern="1200" dirty="0"/>
        </a:p>
      </dsp:txBody>
      <dsp:txXfrm>
        <a:off x="349" y="4199626"/>
        <a:ext cx="2495686" cy="1287000"/>
      </dsp:txXfrm>
    </dsp:sp>
    <dsp:sp modelId="{C691FB7E-CB64-406C-BAF6-3ABB3D3FCF6D}">
      <dsp:nvSpPr>
        <dsp:cNvPr id="0" name=""/>
        <dsp:cNvSpPr/>
      </dsp:nvSpPr>
      <dsp:spPr>
        <a:xfrm>
          <a:off x="2496036" y="4078970"/>
          <a:ext cx="499137" cy="1528312"/>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E88C9-7B56-4628-B029-E7B31E16FC6F}">
      <dsp:nvSpPr>
        <dsp:cNvPr id="0" name=""/>
        <dsp:cNvSpPr/>
      </dsp:nvSpPr>
      <dsp:spPr bwMode="white">
        <a:xfrm>
          <a:off x="3194828" y="4078970"/>
          <a:ext cx="8200906" cy="152831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Font typeface="Courier New" panose="02070309020205020404" pitchFamily="49" charset="0"/>
            <a:buChar char="o"/>
          </a:pPr>
          <a:r>
            <a:rPr lang="en-US" sz="1600" b="1" kern="1200" dirty="0" err="1"/>
            <a:t>Cel</a:t>
          </a:r>
          <a:r>
            <a:rPr lang="en-US" sz="1600" b="1" kern="1200" dirty="0"/>
            <a:t> </a:t>
          </a:r>
          <a:r>
            <a:rPr lang="en-US" sz="1600" b="1" kern="1200" dirty="0" err="1"/>
            <a:t>puţin</a:t>
          </a:r>
          <a:r>
            <a:rPr lang="en-US" sz="1600" b="1" kern="1200" dirty="0"/>
            <a:t> </a:t>
          </a:r>
          <a:r>
            <a:rPr lang="en-US" sz="1600" b="1" kern="1200" dirty="0" err="1"/>
            <a:t>unul</a:t>
          </a:r>
          <a:r>
            <a:rPr lang="en-US" sz="1600" b="1" kern="1200" dirty="0"/>
            <a:t> </a:t>
          </a:r>
          <a:r>
            <a:rPr lang="en-US" sz="1600" b="1" kern="1200" dirty="0" err="1"/>
            <a:t>dintre</a:t>
          </a:r>
          <a:r>
            <a:rPr lang="en-US" sz="1600" b="1" kern="1200" dirty="0"/>
            <a:t> </a:t>
          </a:r>
          <a:r>
            <a:rPr lang="en-US" sz="1600" b="1" kern="1200" dirty="0" err="1"/>
            <a:t>membrii</a:t>
          </a:r>
          <a:r>
            <a:rPr lang="en-US" sz="1600" b="1" kern="1200" dirty="0"/>
            <a:t> </a:t>
          </a:r>
          <a:r>
            <a:rPr lang="en-US" sz="1600" b="1" kern="1200" dirty="0" err="1"/>
            <a:t>familiei</a:t>
          </a:r>
          <a:r>
            <a:rPr lang="en-US" sz="1600" b="1" kern="1200" dirty="0"/>
            <a:t> </a:t>
          </a:r>
          <a:r>
            <a:rPr lang="en-US" sz="1600" b="1" kern="1200" dirty="0" err="1"/>
            <a:t>deţine</a:t>
          </a:r>
          <a:r>
            <a:rPr lang="en-US" sz="1600" b="1" kern="1200" dirty="0"/>
            <a:t>, </a:t>
          </a:r>
          <a:r>
            <a:rPr lang="en-US" sz="1600" b="1" kern="1200" dirty="0" err="1"/>
            <a:t>în</a:t>
          </a:r>
          <a:r>
            <a:rPr lang="en-US" sz="1600" b="1" kern="1200" dirty="0"/>
            <a:t> </a:t>
          </a:r>
          <a:r>
            <a:rPr lang="en-US" sz="1600" b="1" kern="1200" dirty="0" err="1"/>
            <a:t>calitate</a:t>
          </a:r>
          <a:r>
            <a:rPr lang="en-US" sz="1600" b="1" kern="1200" dirty="0"/>
            <a:t> de titular, </a:t>
          </a:r>
          <a:r>
            <a:rPr lang="en-US" sz="1600" b="1" kern="1200" dirty="0" err="1"/>
            <a:t>unul</a:t>
          </a:r>
          <a:r>
            <a:rPr lang="en-US" sz="1600" b="1" kern="1200" dirty="0"/>
            <a:t> </a:t>
          </a:r>
          <a:r>
            <a:rPr lang="en-US" sz="1600" b="1" kern="1200" dirty="0" err="1"/>
            <a:t>sau</a:t>
          </a:r>
          <a:r>
            <a:rPr lang="en-US" sz="1600" b="1" kern="1200" dirty="0"/>
            <a:t> </a:t>
          </a:r>
          <a:r>
            <a:rPr lang="en-US" sz="1600" b="1" kern="1200" dirty="0" err="1"/>
            <a:t>mai</a:t>
          </a:r>
          <a:r>
            <a:rPr lang="en-US" sz="1600" b="1" kern="1200" dirty="0"/>
            <a:t> </a:t>
          </a:r>
          <a:r>
            <a:rPr lang="en-US" sz="1600" b="1" kern="1200" dirty="0" err="1"/>
            <a:t>multe</a:t>
          </a:r>
          <a:r>
            <a:rPr lang="en-US" sz="1600" b="1" kern="1200" dirty="0"/>
            <a:t> </a:t>
          </a:r>
          <a:r>
            <a:rPr lang="en-US" sz="1600" b="1" kern="1200" dirty="0" err="1">
              <a:solidFill>
                <a:schemeClr val="accent5"/>
              </a:solidFill>
            </a:rPr>
            <a:t>conturi</a:t>
          </a:r>
          <a:r>
            <a:rPr lang="en-US" sz="1600" b="1" kern="1200" dirty="0">
              <a:solidFill>
                <a:schemeClr val="accent5"/>
              </a:solidFill>
            </a:rPr>
            <a:t>/</a:t>
          </a:r>
          <a:r>
            <a:rPr lang="en-US" sz="1600" b="1" kern="1200" dirty="0" err="1">
              <a:solidFill>
                <a:schemeClr val="accent5"/>
              </a:solidFill>
            </a:rPr>
            <a:t>depozite</a:t>
          </a:r>
          <a:r>
            <a:rPr lang="en-US" sz="1600" b="1" kern="1200" dirty="0">
              <a:solidFill>
                <a:schemeClr val="accent5"/>
              </a:solidFill>
            </a:rPr>
            <a:t> </a:t>
          </a:r>
          <a:r>
            <a:rPr lang="en-US" sz="1600" b="1" kern="1200" dirty="0" err="1">
              <a:solidFill>
                <a:schemeClr val="accent5"/>
              </a:solidFill>
            </a:rPr>
            <a:t>bancare</a:t>
          </a:r>
          <a:r>
            <a:rPr lang="en-US" sz="1600" b="1" kern="1200" dirty="0">
              <a:solidFill>
                <a:schemeClr val="accent5"/>
              </a:solidFill>
            </a:rPr>
            <a:t>, a </a:t>
          </a:r>
          <a:r>
            <a:rPr lang="en-US" sz="1600" b="1" kern="1200" dirty="0" err="1">
              <a:solidFill>
                <a:schemeClr val="accent5"/>
              </a:solidFill>
            </a:rPr>
            <a:t>căror</a:t>
          </a:r>
          <a:r>
            <a:rPr lang="en-US" sz="1600" b="1" kern="1200" dirty="0">
              <a:solidFill>
                <a:schemeClr val="accent5"/>
              </a:solidFill>
            </a:rPr>
            <a:t> </a:t>
          </a:r>
          <a:r>
            <a:rPr lang="en-US" sz="1600" b="1" kern="1200" dirty="0" err="1">
              <a:solidFill>
                <a:schemeClr val="accent5"/>
              </a:solidFill>
            </a:rPr>
            <a:t>sumă</a:t>
          </a:r>
          <a:r>
            <a:rPr lang="en-US" sz="1600" b="1" kern="1200" dirty="0">
              <a:solidFill>
                <a:schemeClr val="accent5"/>
              </a:solidFill>
            </a:rPr>
            <a:t> </a:t>
          </a:r>
          <a:r>
            <a:rPr lang="en-US" sz="1600" b="1" kern="1200" dirty="0" err="1">
              <a:solidFill>
                <a:schemeClr val="accent5"/>
              </a:solidFill>
            </a:rPr>
            <a:t>totală</a:t>
          </a:r>
          <a:r>
            <a:rPr lang="en-US" sz="1600" b="1" kern="1200" dirty="0">
              <a:solidFill>
                <a:schemeClr val="accent5"/>
              </a:solidFill>
            </a:rPr>
            <a:t> </a:t>
          </a:r>
          <a:r>
            <a:rPr lang="en-US" sz="1600" b="1" kern="1200" dirty="0" err="1">
              <a:solidFill>
                <a:schemeClr val="accent5"/>
              </a:solidFill>
            </a:rPr>
            <a:t>este</a:t>
          </a:r>
          <a:r>
            <a:rPr lang="en-US" sz="1600" b="1" kern="1200" dirty="0">
              <a:solidFill>
                <a:schemeClr val="accent5"/>
              </a:solidFill>
            </a:rPr>
            <a:t> </a:t>
          </a:r>
          <a:r>
            <a:rPr lang="en-US" sz="1600" b="1" kern="1200" dirty="0" err="1">
              <a:solidFill>
                <a:schemeClr val="accent5"/>
              </a:solidFill>
            </a:rPr>
            <a:t>mai</a:t>
          </a:r>
          <a:r>
            <a:rPr lang="en-US" sz="1600" b="1" kern="1200" dirty="0">
              <a:solidFill>
                <a:schemeClr val="accent5"/>
              </a:solidFill>
            </a:rPr>
            <a:t> mare de 3 </a:t>
          </a:r>
          <a:r>
            <a:rPr lang="en-US" sz="1600" b="1" kern="1200" dirty="0" err="1">
              <a:solidFill>
                <a:schemeClr val="accent5"/>
              </a:solidFill>
            </a:rPr>
            <a:t>ori</a:t>
          </a:r>
          <a:r>
            <a:rPr lang="en-US" sz="1600" b="1" kern="1200" dirty="0">
              <a:solidFill>
                <a:schemeClr val="accent5"/>
              </a:solidFill>
            </a:rPr>
            <a:t> </a:t>
          </a:r>
          <a:r>
            <a:rPr lang="en-US" sz="1600" b="1" kern="1200" dirty="0" err="1">
              <a:solidFill>
                <a:schemeClr val="accent5"/>
              </a:solidFill>
            </a:rPr>
            <a:t>faţă</a:t>
          </a:r>
          <a:r>
            <a:rPr lang="en-US" sz="1600" b="1" kern="1200" dirty="0">
              <a:solidFill>
                <a:schemeClr val="accent5"/>
              </a:solidFill>
            </a:rPr>
            <a:t> de </a:t>
          </a:r>
          <a:r>
            <a:rPr lang="en-US" sz="1600" b="1" kern="1200" dirty="0" err="1">
              <a:solidFill>
                <a:schemeClr val="accent5"/>
              </a:solidFill>
            </a:rPr>
            <a:t>valoarea</a:t>
          </a:r>
          <a:r>
            <a:rPr lang="ro-RO" sz="1600" b="1" kern="1200" dirty="0">
              <a:solidFill>
                <a:schemeClr val="accent5"/>
              </a:solidFill>
            </a:rPr>
            <a:t> </a:t>
          </a:r>
          <a:r>
            <a:rPr lang="en-US" sz="1600" b="1" kern="1200" dirty="0" err="1">
              <a:solidFill>
                <a:schemeClr val="accent5"/>
              </a:solidFill>
            </a:rPr>
            <a:t>câştigului</a:t>
          </a:r>
          <a:r>
            <a:rPr lang="en-US" sz="1600" b="1" kern="1200" dirty="0">
              <a:solidFill>
                <a:schemeClr val="accent5"/>
              </a:solidFill>
            </a:rPr>
            <a:t> </a:t>
          </a:r>
          <a:r>
            <a:rPr lang="en-US" sz="1600" b="1" kern="1200" dirty="0" err="1">
              <a:solidFill>
                <a:schemeClr val="accent5"/>
              </a:solidFill>
            </a:rPr>
            <a:t>salarial</a:t>
          </a:r>
          <a:r>
            <a:rPr lang="en-US" sz="1600" b="1" kern="1200" dirty="0">
              <a:solidFill>
                <a:schemeClr val="accent5"/>
              </a:solidFill>
            </a:rPr>
            <a:t> </a:t>
          </a:r>
          <a:r>
            <a:rPr lang="en-US" sz="1600" b="1" kern="1200" dirty="0" err="1">
              <a:solidFill>
                <a:schemeClr val="accent5"/>
              </a:solidFill>
            </a:rPr>
            <a:t>mediu</a:t>
          </a:r>
          <a:r>
            <a:rPr lang="en-US" sz="1600" b="1" kern="1200" dirty="0">
              <a:solidFill>
                <a:schemeClr val="accent5"/>
              </a:solidFill>
            </a:rPr>
            <a:t> brut</a:t>
          </a:r>
          <a:r>
            <a:rPr lang="ro-RO" sz="1600" b="1" kern="1200" dirty="0">
              <a:solidFill>
                <a:schemeClr val="accent5"/>
              </a:solidFill>
            </a:rPr>
            <a:t> ( 6,095 lei*3 = 18.285 lei)</a:t>
          </a:r>
          <a:r>
            <a:rPr lang="en-US" sz="1600" b="1" kern="1200" dirty="0">
              <a:solidFill>
                <a:schemeClr val="accent5"/>
              </a:solidFill>
            </a:rPr>
            <a:t> </a:t>
          </a:r>
          <a:r>
            <a:rPr lang="en-US" sz="1600" b="1" kern="1200" dirty="0" err="1"/>
            <a:t>prevăzut</a:t>
          </a:r>
          <a:r>
            <a:rPr lang="en-US" sz="1600" b="1" kern="1200" dirty="0"/>
            <a:t> de </a:t>
          </a:r>
          <a:r>
            <a:rPr lang="en-US" sz="1600" b="1" kern="1200" dirty="0" err="1"/>
            <a:t>Legea</a:t>
          </a:r>
          <a:r>
            <a:rPr lang="en-US" sz="1600" b="1" kern="1200" dirty="0"/>
            <a:t> </a:t>
          </a:r>
          <a:r>
            <a:rPr lang="en-US" sz="1600" b="1" kern="1200" dirty="0" err="1"/>
            <a:t>asigurărilor</a:t>
          </a:r>
          <a:r>
            <a:rPr lang="en-US" sz="1600" b="1" kern="1200" dirty="0"/>
            <a:t> </a:t>
          </a:r>
          <a:r>
            <a:rPr lang="en-US" sz="1600" b="1" kern="1200" dirty="0" err="1"/>
            <a:t>sociale</a:t>
          </a:r>
          <a:r>
            <a:rPr lang="en-US" sz="1600" b="1" kern="1200" dirty="0"/>
            <a:t> de stat</a:t>
          </a:r>
          <a:endParaRPr lang="en-GB" sz="1600" kern="1200" dirty="0"/>
        </a:p>
        <a:p>
          <a:pPr marL="171450" lvl="1" indent="-171450" algn="l" defTabSz="711200">
            <a:lnSpc>
              <a:spcPct val="90000"/>
            </a:lnSpc>
            <a:spcBef>
              <a:spcPct val="0"/>
            </a:spcBef>
            <a:spcAft>
              <a:spcPct val="15000"/>
            </a:spcAft>
            <a:buChar char="•"/>
          </a:pPr>
          <a:endParaRPr lang="en-GB" sz="1600" kern="1200" dirty="0"/>
        </a:p>
      </dsp:txBody>
      <dsp:txXfrm>
        <a:off x="3194828" y="4078970"/>
        <a:ext cx="8200906" cy="152831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6D41BCC-AD73-4203-A5A6-E62EB28B0FE6}"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pic>
        <p:nvPicPr>
          <p:cNvPr id="7" name="Picture 6"/>
          <p:cNvPicPr>
            <a:picLocks noChangeAspect="1"/>
          </p:cNvPicPr>
          <p:nvPr userDrawn="1"/>
        </p:nvPicPr>
        <p:blipFill rotWithShape="1">
          <a:blip r:embed="rId2"/>
          <a:srcRect l="19944" t="25770" r="1041" b="48848"/>
          <a:stretch>
            <a:fillRect/>
          </a:stretch>
        </p:blipFill>
        <p:spPr bwMode="auto">
          <a:xfrm>
            <a:off x="124884" y="0"/>
            <a:ext cx="5727700" cy="1034415"/>
          </a:xfrm>
          <a:prstGeom prst="rect">
            <a:avLst/>
          </a:prstGeom>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41BCC-AD73-4203-A5A6-E62EB28B0FE6}"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D41BCC-AD73-4203-A5A6-E62EB28B0FE6}"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D41BCC-AD73-4203-A5A6-E62EB28B0FE6}"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D41BCC-AD73-4203-A5A6-E62EB28B0FE6}"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BCC-AD73-4203-A5A6-E62EB28B0FE6}"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t>11/1/2023</a:t>
            </a:fld>
            <a:endParaRPr lang="en-US"/>
          </a:p>
        </p:txBody>
      </p:sp>
      <p:sp>
        <p:nvSpPr>
          <p:cNvPr id="5" name="Footer Placeholder 4"/>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t>‹#›</a:t>
            </a:fld>
            <a:endParaRPr lang="en-US"/>
          </a:p>
        </p:txBody>
      </p:sp>
      <p:pic>
        <p:nvPicPr>
          <p:cNvPr id="7" name="Picture 6"/>
          <p:cNvPicPr>
            <a:picLocks noChangeAspect="1"/>
          </p:cNvPicPr>
          <p:nvPr userDrawn="1"/>
        </p:nvPicPr>
        <p:blipFill>
          <a:blip r:embed="rId13" cstate="print"/>
          <a:stretch>
            <a:fillRect/>
          </a:stretch>
        </p:blipFill>
        <p:spPr>
          <a:xfrm>
            <a:off x="85569" y="6319138"/>
            <a:ext cx="2270753" cy="451857"/>
          </a:xfrm>
          <a:prstGeom prst="rect">
            <a:avLst/>
          </a:prstGeom>
        </p:spPr>
      </p:pic>
      <p:pic>
        <p:nvPicPr>
          <p:cNvPr id="8" name="Picture 7"/>
          <p:cNvPicPr>
            <a:picLocks noChangeAspect="1"/>
          </p:cNvPicPr>
          <p:nvPr userDrawn="1"/>
        </p:nvPicPr>
        <p:blipFill rotWithShape="1">
          <a:blip r:embed="rId14"/>
          <a:srcRect l="19944" t="25770" r="1041" b="48848"/>
          <a:stretch>
            <a:fillRect/>
          </a:stretch>
        </p:blipFill>
        <p:spPr bwMode="auto">
          <a:xfrm>
            <a:off x="124884" y="0"/>
            <a:ext cx="5727700" cy="1034415"/>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lege5.ro/App/Document/geztgnzwgm3q/legea-nr-196-2016-privind-venitul-minim-de-incluziune?pid=493194546&amp;d=2023-09-12#p-49319454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ege5.ro/App/Document/g43donzvgi/codul-fiscal-din-2015?pid=82435665&amp;d=2023-09-12#p-82435665" TargetMode="External"/><Relationship Id="rId2" Type="http://schemas.openxmlformats.org/officeDocument/2006/relationships/hyperlink" Target="http://lege5.ro/App/Document/geztgnzwgm3q/legea-nr-196-2016-privind-venitul-minim-de-incluziune?pid=108344042&amp;d=2023-09-12#p-108344042" TargetMode="External"/><Relationship Id="rId1" Type="http://schemas.openxmlformats.org/officeDocument/2006/relationships/slideLayout" Target="../slideLayouts/slideLayout2.xml"/><Relationship Id="rId4" Type="http://schemas.openxmlformats.org/officeDocument/2006/relationships/hyperlink" Target="http://lege5.ro/App/Document/gezdmnzygiytq/normele-metodologice-de-aplicare-a-prevederilor-legii-nr-196-2016-privind-venitul-minim-de-incluziune-din-16092022?pid=497847016&amp;d=2023-09-12#p-497847016"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ege5.ro/App/Document/ha4dgobwge3q/legea-nr-226-2021-privind-stabilirea-masurilor-de-protectie-sociala-pentru-consumatorul-vulnerabil-de-energie?pid=412437284&amp;d=2023-09-12#p-412437284" TargetMode="Externa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 name="Rectangle 10"/>
          <p:cNvSpPr>
            <a:spLocks noGrp="1" noRot="1" noChangeAspect="1" noMove="1" noResize="1" noEditPoints="1" noAdjustHandles="1" noChangeArrowheads="1" noChangeShapeType="1" noTextEdit="1"/>
          </p:cNvSpPr>
          <p:nvPr/>
        </p:nvSpPr>
        <p:spPr>
          <a:xfrm>
            <a:off x="3238500" y="2057400"/>
            <a:ext cx="4876800" cy="27432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8115300" y="2057400"/>
            <a:ext cx="3276600" cy="2743201"/>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Title 1"/>
          <p:cNvSpPr>
            <a:spLocks noGrp="1"/>
          </p:cNvSpPr>
          <p:nvPr>
            <p:ph type="ctrTitle"/>
          </p:nvPr>
        </p:nvSpPr>
        <p:spPr>
          <a:xfrm>
            <a:off x="714703" y="2400889"/>
            <a:ext cx="7144426" cy="1853023"/>
          </a:xfrm>
        </p:spPr>
        <p:txBody>
          <a:bodyPr anchor="ctr">
            <a:normAutofit/>
          </a:bodyPr>
          <a:lstStyle/>
          <a:p>
            <a:r>
              <a:rPr lang="ro-RO" sz="3200" dirty="0"/>
              <a:t>VENITUL MINIM DE INCLUZIUNE</a:t>
            </a:r>
          </a:p>
        </p:txBody>
      </p:sp>
      <p:sp>
        <p:nvSpPr>
          <p:cNvPr id="3" name="Subtitle 2"/>
          <p:cNvSpPr>
            <a:spLocks noGrp="1"/>
          </p:cNvSpPr>
          <p:nvPr>
            <p:ph type="subTitle" idx="1"/>
          </p:nvPr>
        </p:nvSpPr>
        <p:spPr>
          <a:xfrm>
            <a:off x="8659229" y="3778370"/>
            <a:ext cx="2732671" cy="1022231"/>
          </a:xfrm>
        </p:spPr>
        <p:txBody>
          <a:bodyPr anchor="ctr">
            <a:normAutofit/>
          </a:bodyPr>
          <a:lstStyle/>
          <a:p>
            <a:r>
              <a:rPr lang="ro-RO" sz="1600" b="1" dirty="0"/>
              <a:t>Sesiunea </a:t>
            </a:r>
            <a:endParaRPr lang="en-US" sz="1600" b="1" dirty="0"/>
          </a:p>
          <a:p>
            <a:r>
              <a:rPr lang="en-US" sz="1600" b="1" dirty="0"/>
              <a:t>OCTOMB</a:t>
            </a:r>
            <a:r>
              <a:rPr lang="ro-RO" sz="1600" b="1" dirty="0"/>
              <a:t>rie 2023</a:t>
            </a:r>
          </a:p>
          <a:p>
            <a:endParaRPr lang="ro-RO" sz="1600" b="1" dirty="0"/>
          </a:p>
        </p:txBody>
      </p:sp>
      <p:pic>
        <p:nvPicPr>
          <p:cNvPr id="5" name="Picture 4"/>
          <p:cNvPicPr>
            <a:picLocks noChangeAspect="1"/>
          </p:cNvPicPr>
          <p:nvPr/>
        </p:nvPicPr>
        <p:blipFill>
          <a:blip r:embed="rId2" cstate="print"/>
          <a:stretch>
            <a:fillRect/>
          </a:stretch>
        </p:blipFill>
        <p:spPr>
          <a:xfrm>
            <a:off x="85569" y="6319138"/>
            <a:ext cx="2270753" cy="451857"/>
          </a:xfrm>
          <a:prstGeom prst="rect">
            <a:avLst/>
          </a:prstGeom>
        </p:spPr>
      </p:pic>
      <p:pic>
        <p:nvPicPr>
          <p:cNvPr id="6" name="Picture 5"/>
          <p:cNvPicPr>
            <a:picLocks noChangeAspect="1"/>
          </p:cNvPicPr>
          <p:nvPr/>
        </p:nvPicPr>
        <p:blipFill rotWithShape="1">
          <a:blip r:embed="rId3"/>
          <a:srcRect l="19944" t="25770" r="1041" b="48848"/>
          <a:stretch>
            <a:fillRect/>
          </a:stretch>
        </p:blipFill>
        <p:spPr bwMode="auto">
          <a:xfrm>
            <a:off x="124884" y="0"/>
            <a:ext cx="5727700" cy="1034415"/>
          </a:xfrm>
          <a:prstGeom prst="rect">
            <a:avLst/>
          </a:prstGeom>
          <a:ln>
            <a:noFill/>
          </a:ln>
        </p:spPr>
      </p:pic>
      <p:sp>
        <p:nvSpPr>
          <p:cNvPr id="7" name="Freeform 2"/>
          <p:cNvSpPr/>
          <p:nvPr/>
        </p:nvSpPr>
        <p:spPr>
          <a:xfrm>
            <a:off x="6096000" y="3580668"/>
            <a:ext cx="2805100" cy="2439865"/>
          </a:xfrm>
          <a:custGeom>
            <a:avLst/>
            <a:gdLst/>
            <a:ahLst/>
            <a:cxnLst/>
            <a:rect l="l" t="t" r="r" b="b"/>
            <a:pathLst>
              <a:path w="6989385" h="6989385">
                <a:moveTo>
                  <a:pt x="0" y="0"/>
                </a:moveTo>
                <a:lnTo>
                  <a:pt x="6989386" y="0"/>
                </a:lnTo>
                <a:lnTo>
                  <a:pt x="6989386" y="6989386"/>
                </a:lnTo>
                <a:lnTo>
                  <a:pt x="0" y="6989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8" y="862642"/>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6</a:t>
            </a:r>
          </a:p>
          <a:p>
            <a:pPr marL="0" indent="0" algn="just">
              <a:lnSpc>
                <a:spcPts val="1725"/>
              </a:lnSpc>
              <a:buNone/>
            </a:pPr>
            <a:endParaRPr lang="ro-RO" b="1" kern="100" dirty="0"/>
          </a:p>
          <a:p>
            <a:pPr marL="0" indent="0" algn="just">
              <a:lnSpc>
                <a:spcPts val="1725"/>
              </a:lnSpc>
              <a:buNone/>
            </a:pPr>
            <a:r>
              <a:rPr lang="ro-RO" b="1" kern="100" dirty="0"/>
              <a:t>3. fiecare soţ, în cazul soţilor despărţiţi în fapt cu domicilii diferite, dacă această situaţie este dovedită prin verificare în teren;</a:t>
            </a:r>
          </a:p>
          <a:p>
            <a:pPr marL="0" indent="0" algn="just">
              <a:lnSpc>
                <a:spcPts val="1725"/>
              </a:lnSpc>
              <a:buNone/>
            </a:pPr>
            <a:endParaRPr lang="ro-RO" b="1" kern="100" dirty="0"/>
          </a:p>
          <a:p>
            <a:pPr marL="0" indent="0" algn="just">
              <a:lnSpc>
                <a:spcPts val="1725"/>
              </a:lnSpc>
              <a:buNone/>
            </a:pPr>
            <a:r>
              <a:rPr lang="ro-RO" b="1" kern="100" dirty="0"/>
              <a:t>4. persoana cu vârsta de cel puţin 65 de ani necăsătorită, divorţată sau văduvă, care trăieşte în locuinţa sa de domiciliu sau de reşedinţă ori este găzduită, pe perioadă nedeterminată, într-un serviciu social cu cazare prevăzut în Hotărârea Guvernului nr. 867/2015 pentru aprobarea Nomenclatorului serviciilor sociale, precum şi a regulamentelor-cadru de organizare şi funcţionare a serviciilor sociale, cu modificările şi completările ulterioare;</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10</a:t>
            </a:fld>
            <a:endParaRPr lang="en-US"/>
          </a:p>
        </p:txBody>
      </p:sp>
      <p:pic>
        <p:nvPicPr>
          <p:cNvPr id="4" name="Picture 3" descr="A group of people standing together&#10;&#10;Description automatically generated"/>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143411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5" y="1610789"/>
            <a:ext cx="7630784" cy="4411320"/>
          </a:xfrm>
        </p:spPr>
        <p:txBody>
          <a:bodyPr>
            <a:normAutofit/>
          </a:bodyPr>
          <a:lstStyle/>
          <a:p>
            <a:pPr marL="0" indent="0" algn="just">
              <a:lnSpc>
                <a:spcPts val="1725"/>
              </a:lnSpc>
              <a:buNone/>
            </a:pPr>
            <a:r>
              <a:rPr lang="ro-RO" b="1" kern="100" dirty="0"/>
              <a:t>b) familie - constituie o familie persoanele aflate în una dintre următoarele situaţii:</a:t>
            </a:r>
          </a:p>
          <a:p>
            <a:pPr marL="0" indent="0" algn="just">
              <a:lnSpc>
                <a:spcPts val="1725"/>
              </a:lnSpc>
              <a:buNone/>
            </a:pPr>
            <a:endParaRPr lang="ro-RO" b="1" kern="100" dirty="0"/>
          </a:p>
          <a:p>
            <a:pPr marL="342900" indent="-342900" algn="just">
              <a:lnSpc>
                <a:spcPts val="1725"/>
              </a:lnSpc>
              <a:buAutoNum type="arabicPeriod"/>
            </a:pPr>
            <a:r>
              <a:rPr lang="ro-RO" b="1" kern="100" dirty="0"/>
              <a:t>soţ şi soţie, căsătoriţi în condiţiile legii, care locuiesc împreună;</a:t>
            </a:r>
          </a:p>
          <a:p>
            <a:pPr marL="0" indent="0" algn="just">
              <a:lnSpc>
                <a:spcPts val="1725"/>
              </a:lnSpc>
              <a:buNone/>
            </a:pPr>
            <a:endParaRPr lang="ro-RO" b="1" kern="100" dirty="0"/>
          </a:p>
          <a:p>
            <a:pPr marL="0" indent="0" algn="just">
              <a:lnSpc>
                <a:spcPts val="1725"/>
              </a:lnSpc>
              <a:buNone/>
            </a:pPr>
            <a:r>
              <a:rPr lang="ro-RO" b="1" kern="100" dirty="0"/>
              <a:t>2. soţ şi soţie cu copiii lor necăsătoriţi, aflaţi în întreţinere cu vârsta de până la 18 ani sau de până la 26 de ani pentru cei care urmează o formă de învăţământ - cursuri de zi, organizată potrivit legii, cu domiciliul ori reşedinţa comună înscrisă în actele de identitate şi care locuiesc împreună;</a:t>
            </a:r>
          </a:p>
          <a:p>
            <a:pPr marL="0" indent="0" algn="just">
              <a:lnSpc>
                <a:spcPts val="1725"/>
              </a:lnSpc>
              <a:buNone/>
            </a:pPr>
            <a:endParaRPr lang="ro-RO" b="1" kern="100" dirty="0"/>
          </a:p>
          <a:p>
            <a:pPr marL="0" indent="0" algn="just">
              <a:lnSpc>
                <a:spcPts val="1725"/>
              </a:lnSpc>
              <a:buNone/>
            </a:pPr>
            <a:r>
              <a:rPr lang="ro-RO" b="1" kern="100" dirty="0"/>
              <a:t>3. bărbatul şi femeia necăsătoriţi care trăiesc şi locuiesc împreună, dacă această situaţie se confirmă la verificarea în teren;</a:t>
            </a: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11</a:t>
            </a:fld>
            <a:endParaRPr lang="en-US"/>
          </a:p>
        </p:txBody>
      </p:sp>
      <p:pic>
        <p:nvPicPr>
          <p:cNvPr id="4" name="Picture 3" descr="A group of people standing together&#10;&#10;Description automatically generated"/>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222052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5" y="1272545"/>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Font typeface="Arial" panose="020B0604020202020204" pitchFamily="34" charset="0"/>
              <a:buNone/>
            </a:pPr>
            <a:r>
              <a:rPr lang="ro-RO" sz="1800" dirty="0">
                <a:solidFill>
                  <a:srgbClr val="333333"/>
                </a:solidFill>
                <a:effectLst/>
                <a:latin typeface="Arial" panose="020B0604020202020204" pitchFamily="34" charset="0"/>
                <a:ea typeface="Times New Roman" panose="02020603050405020304" pitchFamily="18" charset="0"/>
              </a:rPr>
              <a:t>4</a:t>
            </a:r>
            <a:r>
              <a:rPr lang="ro-RO" b="1" kern="100" dirty="0"/>
              <a:t>. bărbatul şi femeia necăsătoriţi care trăiesc şi locuiesc împreună, cu copiii lor necăsătoriţi şi/sau ai fiecăruia dintre ei, având vârsta de până la 18 ani sau de până la 26 de ani dacă urmează o formă de învăţământ - cursuri de zi, organizată potrivit legii, care locuiesc împreună, dacă această situaţie se confirmă la verificarea în teren;</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5. părintele/părinţii care locuieşte/locuiesc cu copiii lui/lor necăsătoriţi aflaţi în întreţinere, cu vârsta de peste 18 ani şi care au certificat de persoană încadrată într-un grad de handicap/dizabilitate accentuat/ă sau grav/ă;</a:t>
            </a:r>
          </a:p>
          <a:p>
            <a:pPr marL="0" lvl="0" indent="0">
              <a:buNone/>
            </a:pPr>
            <a:endParaRPr lang="ro-RO" b="1" kern="100"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12</a:t>
            </a:fld>
            <a:endParaRPr lang="en-US"/>
          </a:p>
        </p:txBody>
      </p:sp>
      <p:pic>
        <p:nvPicPr>
          <p:cNvPr id="4" name="Picture 3" descr="A group of people standing together&#10;&#10;Description automatically generated"/>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152592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F772-8109-7A69-8246-225D7530B99B}"/>
              </a:ext>
            </a:extLst>
          </p:cNvPr>
          <p:cNvSpPr>
            <a:spLocks noGrp="1"/>
          </p:cNvSpPr>
          <p:nvPr>
            <p:ph type="title"/>
          </p:nvPr>
        </p:nvSpPr>
        <p:spPr/>
        <p:txBody>
          <a:bodyPr/>
          <a:lstStyle/>
          <a:p>
            <a:r>
              <a:rPr lang="ro-RO" dirty="0"/>
              <a:t>Persoanele fară adăpost:</a:t>
            </a:r>
            <a:endParaRPr lang="en-US" dirty="0"/>
          </a:p>
        </p:txBody>
      </p:sp>
      <p:sp>
        <p:nvSpPr>
          <p:cNvPr id="3" name="Content Placeholder 2">
            <a:extLst>
              <a:ext uri="{FF2B5EF4-FFF2-40B4-BE49-F238E27FC236}">
                <a16:creationId xmlns:a16="http://schemas.microsoft.com/office/drawing/2014/main" id="{E4F4FD2B-144D-BBE3-5EC3-26BB1D09A49E}"/>
              </a:ext>
            </a:extLst>
          </p:cNvPr>
          <p:cNvSpPr>
            <a:spLocks noGrp="1"/>
          </p:cNvSpPr>
          <p:nvPr>
            <p:ph idx="1"/>
          </p:nvPr>
        </p:nvSpPr>
        <p:spPr/>
        <p:txBody>
          <a:bodyPr>
            <a:normAutofit fontScale="92500" lnSpcReduction="10000"/>
          </a:bodyPr>
          <a:lstStyle/>
          <a:p>
            <a:r>
              <a:rPr lang="en-US" dirty="0" err="1"/>
              <a:t>acordarea</a:t>
            </a:r>
            <a:r>
              <a:rPr lang="en-US" dirty="0"/>
              <a:t> </a:t>
            </a:r>
            <a:r>
              <a:rPr lang="en-US" dirty="0" err="1"/>
              <a:t>venitului</a:t>
            </a:r>
            <a:r>
              <a:rPr lang="en-US" dirty="0"/>
              <a:t> minim de </a:t>
            </a:r>
            <a:r>
              <a:rPr lang="en-US" dirty="0" err="1"/>
              <a:t>incluziune</a:t>
            </a:r>
            <a:r>
              <a:rPr lang="en-US" dirty="0"/>
              <a:t> se </a:t>
            </a:r>
            <a:r>
              <a:rPr lang="en-US" dirty="0" err="1"/>
              <a:t>realizează</a:t>
            </a:r>
            <a:r>
              <a:rPr lang="en-US" dirty="0"/>
              <a:t> </a:t>
            </a:r>
            <a:r>
              <a:rPr lang="en-US" dirty="0" err="1"/>
              <a:t>numai</a:t>
            </a:r>
            <a:r>
              <a:rPr lang="en-US" dirty="0"/>
              <a:t> </a:t>
            </a:r>
            <a:r>
              <a:rPr lang="en-US" dirty="0" err="1"/>
              <a:t>după</a:t>
            </a:r>
            <a:r>
              <a:rPr lang="en-US" dirty="0"/>
              <a:t> </a:t>
            </a:r>
            <a:r>
              <a:rPr lang="en-US" dirty="0" err="1"/>
              <a:t>luarea</a:t>
            </a:r>
            <a:r>
              <a:rPr lang="en-US" dirty="0"/>
              <a:t> </a:t>
            </a:r>
            <a:r>
              <a:rPr lang="en-US" dirty="0" err="1"/>
              <a:t>în</a:t>
            </a:r>
            <a:r>
              <a:rPr lang="en-US" dirty="0"/>
              <a:t> </a:t>
            </a:r>
            <a:r>
              <a:rPr lang="en-US" dirty="0" err="1"/>
              <a:t>evidenţă</a:t>
            </a:r>
            <a:r>
              <a:rPr lang="en-US" dirty="0"/>
              <a:t> de </a:t>
            </a:r>
            <a:r>
              <a:rPr lang="en-US" dirty="0" err="1"/>
              <a:t>către</a:t>
            </a:r>
            <a:r>
              <a:rPr lang="en-US" dirty="0"/>
              <a:t> </a:t>
            </a:r>
            <a:r>
              <a:rPr lang="en-US" dirty="0" err="1"/>
              <a:t>serviciile</a:t>
            </a:r>
            <a:r>
              <a:rPr lang="en-US" dirty="0"/>
              <a:t> </a:t>
            </a:r>
            <a:r>
              <a:rPr lang="en-US" dirty="0" err="1"/>
              <a:t>publice</a:t>
            </a:r>
            <a:r>
              <a:rPr lang="en-US" dirty="0"/>
              <a:t> de </a:t>
            </a:r>
            <a:r>
              <a:rPr lang="en-US" dirty="0" err="1"/>
              <a:t>asistenţă</a:t>
            </a:r>
            <a:r>
              <a:rPr lang="en-US" dirty="0"/>
              <a:t> </a:t>
            </a:r>
            <a:r>
              <a:rPr lang="en-US" dirty="0" err="1"/>
              <a:t>socială</a:t>
            </a:r>
            <a:r>
              <a:rPr lang="en-US" dirty="0"/>
              <a:t> de la </a:t>
            </a:r>
            <a:r>
              <a:rPr lang="en-US" dirty="0" err="1"/>
              <a:t>nivelul</a:t>
            </a:r>
            <a:r>
              <a:rPr lang="en-US" dirty="0"/>
              <a:t> </a:t>
            </a:r>
            <a:r>
              <a:rPr lang="en-US" dirty="0" err="1"/>
              <a:t>unităţilor</a:t>
            </a:r>
            <a:r>
              <a:rPr lang="en-US" dirty="0"/>
              <a:t> </a:t>
            </a:r>
            <a:r>
              <a:rPr lang="en-US" dirty="0" err="1"/>
              <a:t>administrativ-teritoriale</a:t>
            </a:r>
            <a:r>
              <a:rPr lang="en-US" dirty="0"/>
              <a:t> </a:t>
            </a:r>
            <a:r>
              <a:rPr lang="en-US" dirty="0" err="1"/>
              <a:t>în</a:t>
            </a:r>
            <a:r>
              <a:rPr lang="en-US" dirty="0"/>
              <a:t> care </a:t>
            </a:r>
            <a:r>
              <a:rPr lang="en-US" dirty="0" err="1"/>
              <a:t>trăiesc</a:t>
            </a:r>
            <a:r>
              <a:rPr lang="en-US" dirty="0"/>
              <a:t>.</a:t>
            </a:r>
          </a:p>
          <a:p>
            <a:r>
              <a:rPr lang="en-US" dirty="0"/>
              <a:t> Serviciul public de </a:t>
            </a:r>
            <a:r>
              <a:rPr lang="en-US" dirty="0" err="1"/>
              <a:t>asistenţă</a:t>
            </a:r>
            <a:r>
              <a:rPr lang="en-US" dirty="0"/>
              <a:t> </a:t>
            </a:r>
            <a:r>
              <a:rPr lang="en-US" dirty="0" err="1"/>
              <a:t>socială</a:t>
            </a:r>
            <a:r>
              <a:rPr lang="en-US" dirty="0"/>
              <a:t> din </a:t>
            </a:r>
            <a:r>
              <a:rPr lang="en-US" dirty="0" err="1"/>
              <a:t>cadrul</a:t>
            </a:r>
            <a:r>
              <a:rPr lang="en-US" dirty="0"/>
              <a:t> </a:t>
            </a:r>
            <a:r>
              <a:rPr lang="en-US" dirty="0" err="1"/>
              <a:t>unităţilor</a:t>
            </a:r>
            <a:r>
              <a:rPr lang="en-US" dirty="0"/>
              <a:t> </a:t>
            </a:r>
            <a:r>
              <a:rPr lang="en-US" dirty="0" err="1"/>
              <a:t>administrativ-teritoriale</a:t>
            </a:r>
            <a:r>
              <a:rPr lang="en-US" dirty="0"/>
              <a:t>, cu </a:t>
            </a:r>
            <a:r>
              <a:rPr lang="en-US" dirty="0" err="1"/>
              <a:t>sprijinul</a:t>
            </a:r>
            <a:r>
              <a:rPr lang="en-US" dirty="0"/>
              <a:t> </a:t>
            </a:r>
            <a:r>
              <a:rPr lang="en-US" dirty="0" err="1"/>
              <a:t>serviciilor</a:t>
            </a:r>
            <a:r>
              <a:rPr lang="en-US" dirty="0"/>
              <a:t> </a:t>
            </a:r>
            <a:r>
              <a:rPr lang="en-US" dirty="0" err="1"/>
              <a:t>poliţiei</a:t>
            </a:r>
            <a:r>
              <a:rPr lang="en-US" dirty="0"/>
              <a:t> locale, </a:t>
            </a:r>
            <a:r>
              <a:rPr lang="en-US" dirty="0" err="1"/>
              <a:t>potrivit</a:t>
            </a:r>
            <a:r>
              <a:rPr lang="en-US" dirty="0"/>
              <a:t> </a:t>
            </a:r>
            <a:r>
              <a:rPr lang="en-US" dirty="0" err="1"/>
              <a:t>prevederilor</a:t>
            </a:r>
            <a:r>
              <a:rPr lang="en-US" dirty="0"/>
              <a:t> art. 6 lit. d) din </a:t>
            </a:r>
            <a:r>
              <a:rPr lang="en-US" dirty="0" err="1"/>
              <a:t>Legea</a:t>
            </a:r>
            <a:r>
              <a:rPr lang="en-US" dirty="0"/>
              <a:t> </a:t>
            </a:r>
            <a:r>
              <a:rPr lang="en-US" dirty="0" err="1"/>
              <a:t>poliţiei</a:t>
            </a:r>
            <a:r>
              <a:rPr lang="en-US" dirty="0"/>
              <a:t> locale nr. 155/2010, </a:t>
            </a:r>
            <a:r>
              <a:rPr lang="en-US" dirty="0" err="1"/>
              <a:t>republicată</a:t>
            </a:r>
            <a:r>
              <a:rPr lang="en-US" dirty="0"/>
              <a:t>, cu </a:t>
            </a:r>
            <a:r>
              <a:rPr lang="en-US" dirty="0" err="1"/>
              <a:t>modificările</a:t>
            </a:r>
            <a:r>
              <a:rPr lang="en-US" dirty="0"/>
              <a:t> </a:t>
            </a:r>
            <a:r>
              <a:rPr lang="en-US" dirty="0" err="1"/>
              <a:t>şi</a:t>
            </a:r>
            <a:r>
              <a:rPr lang="en-US" dirty="0"/>
              <a:t> </a:t>
            </a:r>
            <a:r>
              <a:rPr lang="en-US" dirty="0" err="1"/>
              <a:t>completările</a:t>
            </a:r>
            <a:r>
              <a:rPr lang="en-US" dirty="0"/>
              <a:t> </a:t>
            </a:r>
            <a:r>
              <a:rPr lang="en-US" dirty="0" err="1"/>
              <a:t>ulterioare</a:t>
            </a:r>
            <a:r>
              <a:rPr lang="en-US" dirty="0"/>
              <a:t>, </a:t>
            </a:r>
            <a:r>
              <a:rPr lang="en-US" b="1" dirty="0" err="1"/>
              <a:t>identifică</a:t>
            </a:r>
            <a:r>
              <a:rPr lang="en-US" b="1" dirty="0"/>
              <a:t> </a:t>
            </a:r>
            <a:r>
              <a:rPr lang="en-US" b="1" dirty="0" err="1"/>
              <a:t>persoanele</a:t>
            </a:r>
            <a:r>
              <a:rPr lang="en-US" b="1" dirty="0"/>
              <a:t> </a:t>
            </a:r>
            <a:r>
              <a:rPr lang="en-US" b="1" dirty="0" err="1"/>
              <a:t>fără</a:t>
            </a:r>
            <a:r>
              <a:rPr lang="en-US" b="1" dirty="0"/>
              <a:t> </a:t>
            </a:r>
            <a:r>
              <a:rPr lang="en-US" b="1" dirty="0" err="1"/>
              <a:t>adăpost</a:t>
            </a:r>
            <a:r>
              <a:rPr lang="en-US" b="1" dirty="0"/>
              <a:t> care </a:t>
            </a:r>
            <a:r>
              <a:rPr lang="en-US" b="1" dirty="0" err="1"/>
              <a:t>trăiesc</a:t>
            </a:r>
            <a:r>
              <a:rPr lang="en-US" b="1" dirty="0"/>
              <a:t> </a:t>
            </a:r>
            <a:r>
              <a:rPr lang="en-US" b="1" dirty="0" err="1"/>
              <a:t>în</a:t>
            </a:r>
            <a:r>
              <a:rPr lang="en-US" b="1" dirty="0"/>
              <a:t> </a:t>
            </a:r>
            <a:r>
              <a:rPr lang="en-US" b="1" dirty="0" err="1"/>
              <a:t>stradă</a:t>
            </a:r>
            <a:r>
              <a:rPr lang="en-US" b="1" dirty="0"/>
              <a:t> </a:t>
            </a:r>
            <a:r>
              <a:rPr lang="en-US" b="1" dirty="0" err="1"/>
              <a:t>sau</a:t>
            </a:r>
            <a:r>
              <a:rPr lang="en-US" b="1" dirty="0"/>
              <a:t> </a:t>
            </a:r>
            <a:r>
              <a:rPr lang="en-US" b="1" dirty="0" err="1"/>
              <a:t>în</a:t>
            </a:r>
            <a:r>
              <a:rPr lang="en-US" b="1" dirty="0"/>
              <a:t> </a:t>
            </a:r>
            <a:r>
              <a:rPr lang="en-US" b="1" dirty="0" err="1"/>
              <a:t>adăposturi</a:t>
            </a:r>
            <a:r>
              <a:rPr lang="en-US" b="1" dirty="0"/>
              <a:t> </a:t>
            </a:r>
            <a:r>
              <a:rPr lang="en-US" b="1" dirty="0" err="1"/>
              <a:t>improvizate</a:t>
            </a:r>
            <a:r>
              <a:rPr lang="en-US" b="1" dirty="0"/>
              <a:t> </a:t>
            </a:r>
            <a:r>
              <a:rPr lang="en-US" b="1" dirty="0" err="1"/>
              <a:t>şi</a:t>
            </a:r>
            <a:r>
              <a:rPr lang="en-US" b="1" dirty="0"/>
              <a:t> le </a:t>
            </a:r>
            <a:r>
              <a:rPr lang="en-US" b="1" dirty="0" err="1"/>
              <a:t>iau</a:t>
            </a:r>
            <a:r>
              <a:rPr lang="en-US" b="1" dirty="0"/>
              <a:t> </a:t>
            </a:r>
            <a:r>
              <a:rPr lang="en-US" b="1" dirty="0" err="1"/>
              <a:t>în</a:t>
            </a:r>
            <a:r>
              <a:rPr lang="en-US" b="1" dirty="0"/>
              <a:t> </a:t>
            </a:r>
            <a:r>
              <a:rPr lang="en-US" b="1" dirty="0" err="1"/>
              <a:t>evidenţă</a:t>
            </a:r>
            <a:r>
              <a:rPr lang="en-US" b="1" dirty="0"/>
              <a:t>, </a:t>
            </a:r>
            <a:r>
              <a:rPr lang="en-US" b="1" dirty="0" err="1"/>
              <a:t>în</a:t>
            </a:r>
            <a:r>
              <a:rPr lang="en-US" b="1" dirty="0"/>
              <a:t> </a:t>
            </a:r>
            <a:r>
              <a:rPr lang="en-US" b="1" dirty="0" err="1"/>
              <a:t>vederea</a:t>
            </a:r>
            <a:r>
              <a:rPr lang="en-US" b="1" dirty="0"/>
              <a:t> </a:t>
            </a:r>
            <a:r>
              <a:rPr lang="en-US" b="1" dirty="0" err="1"/>
              <a:t>facilitării</a:t>
            </a:r>
            <a:r>
              <a:rPr lang="en-US" b="1" dirty="0"/>
              <a:t> </a:t>
            </a:r>
            <a:r>
              <a:rPr lang="en-US" b="1" dirty="0" err="1"/>
              <a:t>accesului</a:t>
            </a:r>
            <a:r>
              <a:rPr lang="en-US" b="1" dirty="0"/>
              <a:t> </a:t>
            </a:r>
            <a:r>
              <a:rPr lang="en-US" b="1" dirty="0" err="1"/>
              <a:t>acestora</a:t>
            </a:r>
            <a:r>
              <a:rPr lang="en-US" b="1" dirty="0"/>
              <a:t> la </a:t>
            </a:r>
            <a:r>
              <a:rPr lang="en-US" b="1" dirty="0" err="1"/>
              <a:t>măsurile</a:t>
            </a:r>
            <a:r>
              <a:rPr lang="en-US" b="1" dirty="0"/>
              <a:t> de </a:t>
            </a:r>
            <a:r>
              <a:rPr lang="en-US" b="1" dirty="0" err="1"/>
              <a:t>asistenţă</a:t>
            </a:r>
            <a:r>
              <a:rPr lang="en-US" b="1" dirty="0"/>
              <a:t> </a:t>
            </a:r>
            <a:r>
              <a:rPr lang="en-US" b="1" dirty="0" err="1"/>
              <a:t>socială</a:t>
            </a:r>
            <a:r>
              <a:rPr lang="en-US" b="1" dirty="0"/>
              <a:t> </a:t>
            </a:r>
            <a:r>
              <a:rPr lang="en-US" b="1" dirty="0" err="1"/>
              <a:t>prevăzute</a:t>
            </a:r>
            <a:r>
              <a:rPr lang="en-US" b="1" dirty="0"/>
              <a:t> de </a:t>
            </a:r>
            <a:r>
              <a:rPr lang="en-US" b="1" dirty="0" err="1"/>
              <a:t>lege</a:t>
            </a:r>
            <a:r>
              <a:rPr lang="en-US" b="1" dirty="0"/>
              <a:t>.</a:t>
            </a:r>
          </a:p>
          <a:p>
            <a:r>
              <a:rPr lang="en-US" dirty="0"/>
              <a:t> </a:t>
            </a:r>
            <a:r>
              <a:rPr lang="en-US" dirty="0" err="1"/>
              <a:t>În</a:t>
            </a:r>
            <a:r>
              <a:rPr lang="en-US" dirty="0"/>
              <a:t> </a:t>
            </a:r>
            <a:r>
              <a:rPr lang="en-US" dirty="0" err="1"/>
              <a:t>aplicarea</a:t>
            </a:r>
            <a:r>
              <a:rPr lang="en-US" dirty="0"/>
              <a:t> art. 7 </a:t>
            </a:r>
            <a:r>
              <a:rPr lang="en-US" dirty="0" err="1"/>
              <a:t>alin</a:t>
            </a:r>
            <a:r>
              <a:rPr lang="en-US" dirty="0"/>
              <a:t>. (2) din </a:t>
            </a:r>
            <a:r>
              <a:rPr lang="en-US" dirty="0" err="1"/>
              <a:t>lege</a:t>
            </a:r>
            <a:r>
              <a:rPr lang="en-US" dirty="0"/>
              <a:t>, </a:t>
            </a:r>
            <a:r>
              <a:rPr lang="en-US" dirty="0" err="1"/>
              <a:t>pentru</a:t>
            </a:r>
            <a:r>
              <a:rPr lang="en-US" dirty="0"/>
              <a:t> </a:t>
            </a:r>
            <a:r>
              <a:rPr lang="en-US" dirty="0" err="1"/>
              <a:t>luarea</a:t>
            </a:r>
            <a:r>
              <a:rPr lang="en-US" dirty="0"/>
              <a:t> </a:t>
            </a:r>
            <a:r>
              <a:rPr lang="en-US" dirty="0" err="1"/>
              <a:t>în</a:t>
            </a:r>
            <a:r>
              <a:rPr lang="en-US" dirty="0"/>
              <a:t> </a:t>
            </a:r>
            <a:r>
              <a:rPr lang="en-US" dirty="0" err="1"/>
              <a:t>evidenţă</a:t>
            </a:r>
            <a:r>
              <a:rPr lang="en-US" dirty="0"/>
              <a:t> a </a:t>
            </a:r>
            <a:r>
              <a:rPr lang="en-US" dirty="0" err="1"/>
              <a:t>persoanelor</a:t>
            </a:r>
            <a:r>
              <a:rPr lang="en-US" dirty="0"/>
              <a:t> </a:t>
            </a:r>
            <a:r>
              <a:rPr lang="en-US" dirty="0" err="1"/>
              <a:t>fără</a:t>
            </a:r>
            <a:r>
              <a:rPr lang="en-US" dirty="0"/>
              <a:t> </a:t>
            </a:r>
            <a:r>
              <a:rPr lang="en-US" dirty="0" err="1"/>
              <a:t>adăpost</a:t>
            </a:r>
            <a:r>
              <a:rPr lang="en-US" dirty="0"/>
              <a:t>, la </a:t>
            </a:r>
            <a:r>
              <a:rPr lang="en-US" dirty="0" err="1"/>
              <a:t>nivelul</a:t>
            </a:r>
            <a:r>
              <a:rPr lang="en-US" dirty="0"/>
              <a:t> </a:t>
            </a:r>
            <a:r>
              <a:rPr lang="en-US" dirty="0" err="1"/>
              <a:t>serviciului</a:t>
            </a:r>
            <a:r>
              <a:rPr lang="en-US" dirty="0"/>
              <a:t> public de </a:t>
            </a:r>
            <a:r>
              <a:rPr lang="en-US" dirty="0" err="1"/>
              <a:t>asistenţă</a:t>
            </a:r>
            <a:r>
              <a:rPr lang="en-US" dirty="0"/>
              <a:t> </a:t>
            </a:r>
            <a:r>
              <a:rPr lang="en-US" dirty="0" err="1"/>
              <a:t>socială</a:t>
            </a:r>
            <a:r>
              <a:rPr lang="en-US" dirty="0"/>
              <a:t> se </a:t>
            </a:r>
            <a:r>
              <a:rPr lang="en-US" dirty="0" err="1"/>
              <a:t>organizează</a:t>
            </a:r>
            <a:r>
              <a:rPr lang="en-US" dirty="0"/>
              <a:t> un </a:t>
            </a:r>
            <a:r>
              <a:rPr lang="en-US" dirty="0" err="1"/>
              <a:t>registru</a:t>
            </a:r>
            <a:r>
              <a:rPr lang="en-US" dirty="0"/>
              <a:t> de </a:t>
            </a:r>
            <a:r>
              <a:rPr lang="en-US" dirty="0" err="1"/>
              <a:t>evidenţă</a:t>
            </a:r>
            <a:r>
              <a:rPr lang="en-US" dirty="0"/>
              <a:t> al </a:t>
            </a:r>
            <a:r>
              <a:rPr lang="en-US" dirty="0" err="1"/>
              <a:t>acestora</a:t>
            </a:r>
            <a:r>
              <a:rPr lang="en-US" dirty="0"/>
              <a:t>. Forma </a:t>
            </a:r>
            <a:r>
              <a:rPr lang="en-US" dirty="0" err="1"/>
              <a:t>şi</a:t>
            </a:r>
            <a:r>
              <a:rPr lang="en-US" dirty="0"/>
              <a:t> </a:t>
            </a:r>
            <a:r>
              <a:rPr lang="en-US" dirty="0" err="1"/>
              <a:t>modul</a:t>
            </a:r>
            <a:r>
              <a:rPr lang="en-US" dirty="0"/>
              <a:t> de </a:t>
            </a:r>
            <a:r>
              <a:rPr lang="en-US" dirty="0" err="1"/>
              <a:t>utilizare</a:t>
            </a:r>
            <a:r>
              <a:rPr lang="en-US" dirty="0"/>
              <a:t> al </a:t>
            </a:r>
            <a:r>
              <a:rPr lang="en-US" dirty="0" err="1"/>
              <a:t>registrului</a:t>
            </a:r>
            <a:r>
              <a:rPr lang="en-US" dirty="0"/>
              <a:t> </a:t>
            </a:r>
            <a:r>
              <a:rPr lang="en-US" dirty="0" err="1"/>
              <a:t>vor</a:t>
            </a:r>
            <a:r>
              <a:rPr lang="en-US" dirty="0"/>
              <a:t> fi </a:t>
            </a:r>
            <a:r>
              <a:rPr lang="en-US" dirty="0" err="1"/>
              <a:t>aprobate</a:t>
            </a:r>
            <a:r>
              <a:rPr lang="en-US" dirty="0"/>
              <a:t> </a:t>
            </a:r>
            <a:r>
              <a:rPr lang="en-US" dirty="0" err="1"/>
              <a:t>prin</a:t>
            </a:r>
            <a:r>
              <a:rPr lang="en-US" dirty="0"/>
              <a:t> </a:t>
            </a:r>
            <a:r>
              <a:rPr lang="en-US" dirty="0" err="1"/>
              <a:t>ordin</a:t>
            </a:r>
            <a:r>
              <a:rPr lang="en-US" dirty="0"/>
              <a:t> al </a:t>
            </a:r>
            <a:r>
              <a:rPr lang="en-US" dirty="0" err="1"/>
              <a:t>ministrului</a:t>
            </a:r>
            <a:r>
              <a:rPr lang="en-US" dirty="0"/>
              <a:t> </a:t>
            </a:r>
            <a:r>
              <a:rPr lang="en-US" dirty="0" err="1"/>
              <a:t>muncii</a:t>
            </a:r>
            <a:r>
              <a:rPr lang="en-US" dirty="0"/>
              <a:t> </a:t>
            </a:r>
            <a:r>
              <a:rPr lang="en-US" dirty="0" err="1"/>
              <a:t>şi</a:t>
            </a:r>
            <a:r>
              <a:rPr lang="en-US" dirty="0"/>
              <a:t> </a:t>
            </a:r>
            <a:r>
              <a:rPr lang="en-US" dirty="0" err="1"/>
              <a:t>solidarităţii</a:t>
            </a:r>
            <a:r>
              <a:rPr lang="en-US" dirty="0"/>
              <a:t> </a:t>
            </a:r>
            <a:r>
              <a:rPr lang="en-US" dirty="0" err="1"/>
              <a:t>sociale</a:t>
            </a:r>
            <a:r>
              <a:rPr lang="en-US" dirty="0"/>
              <a:t>.</a:t>
            </a:r>
          </a:p>
          <a:p>
            <a:endParaRPr lang="en-US" dirty="0"/>
          </a:p>
        </p:txBody>
      </p:sp>
    </p:spTree>
    <p:extLst>
      <p:ext uri="{BB962C8B-B14F-4D97-AF65-F5344CB8AC3E}">
        <p14:creationId xmlns:p14="http://schemas.microsoft.com/office/powerpoint/2010/main" val="7772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D612-F109-199F-208C-E1C1EC67B8AC}"/>
              </a:ext>
            </a:extLst>
          </p:cNvPr>
          <p:cNvSpPr>
            <a:spLocks noGrp="1"/>
          </p:cNvSpPr>
          <p:nvPr>
            <p:ph type="title"/>
          </p:nvPr>
        </p:nvSpPr>
        <p:spPr/>
        <p:txBody>
          <a:bodyPr>
            <a:normAutofit fontScale="90000"/>
          </a:bodyPr>
          <a:lstStyle/>
          <a:p>
            <a:r>
              <a:rPr lang="ro-RO" sz="32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3200" dirty="0">
                <a:solidFill>
                  <a:srgbClr val="333333"/>
                </a:solidFill>
                <a:latin typeface="Calibri" panose="020F0502020204030204" pitchFamily="34"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CA3E5F6-CBA1-92B1-600B-C340B1C7D20E}"/>
              </a:ext>
            </a:extLst>
          </p:cNvPr>
          <p:cNvSpPr>
            <a:spLocks noGrp="1"/>
          </p:cNvSpPr>
          <p:nvPr>
            <p:ph idx="1"/>
          </p:nvPr>
        </p:nvSpPr>
        <p:spPr/>
        <p:txBody>
          <a:bodyPr>
            <a:normAutofit fontScale="92500" lnSpcReduction="20000"/>
          </a:bodyPr>
          <a:lstStyle/>
          <a:p>
            <a:r>
              <a:rPr lang="en-US" sz="1800" dirty="0">
                <a:latin typeface="Times New Roman" panose="02020603050405020304" pitchFamily="18" charset="0"/>
              </a:rPr>
              <a:t>   </a:t>
            </a:r>
            <a:r>
              <a:rPr lang="en-US" sz="1800" dirty="0">
                <a:latin typeface="Calibri" panose="020F0502020204030204" pitchFamily="34" charset="0"/>
                <a:cs typeface="Calibri" panose="020F0502020204030204" pitchFamily="34" charset="0"/>
              </a:rPr>
              <a:t>(1) </a:t>
            </a:r>
            <a:r>
              <a:rPr lang="en-US" sz="1800" dirty="0" err="1">
                <a:latin typeface="Calibri" panose="020F0502020204030204" pitchFamily="34" charset="0"/>
                <a:cs typeface="Calibri" panose="020F0502020204030204" pitchFamily="34" charset="0"/>
              </a:rPr>
              <a:t>Beneficiază</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reglementările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prezentei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legi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familiile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şi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persoanele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singure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cetăţeni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români</a:t>
            </a:r>
            <a:r>
              <a:rPr lang="en-US" sz="1800" dirty="0">
                <a:latin typeface="Calibri" panose="020F0502020204030204" pitchFamily="34" charset="0"/>
                <a:cs typeface="Calibri" panose="020F0502020204030204" pitchFamily="34" charset="0"/>
              </a:rPr>
              <a:t>, care au </a:t>
            </a:r>
            <a:r>
              <a:rPr lang="en-US" sz="1800" dirty="0" err="1">
                <a:latin typeface="Calibri" panose="020F0502020204030204" pitchFamily="34" charset="0"/>
                <a:cs typeface="Calibri" panose="020F0502020204030204" pitchFamily="34" charset="0"/>
              </a:rPr>
              <a:t>domiciliul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reşedinţa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România</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(2) </a:t>
            </a:r>
            <a:r>
              <a:rPr lang="en-US" sz="1800" dirty="0" err="1">
                <a:latin typeface="Calibri" panose="020F0502020204030204" pitchFamily="34" charset="0"/>
                <a:cs typeface="Calibri" panose="020F0502020204030204" pitchFamily="34" charset="0"/>
              </a:rPr>
              <a:t>Familiile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şi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persoanele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singure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cetăţeni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fără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domiciliu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reşedinţă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şi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fără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locuinţă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denumite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continuare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persoane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fără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adăpost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beneficiază</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venit</a:t>
            </a:r>
            <a:r>
              <a:rPr lang="en-US" sz="1800" dirty="0">
                <a:latin typeface="Calibri" panose="020F0502020204030204" pitchFamily="34" charset="0"/>
                <a:cs typeface="Calibri" panose="020F0502020204030204" pitchFamily="34" charset="0"/>
              </a:rPr>
              <a:t> minim de </a:t>
            </a:r>
            <a:r>
              <a:rPr lang="en-US" sz="1800" dirty="0" err="1">
                <a:latin typeface="Calibri" panose="020F0502020204030204" pitchFamily="34" charset="0"/>
                <a:cs typeface="Calibri" panose="020F0502020204030204" pitchFamily="34" charset="0"/>
              </a:rPr>
              <a:t>incluziune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numai</a:t>
            </a:r>
            <a:r>
              <a:rPr lang="en-US" sz="1800" dirty="0">
                <a:latin typeface="Calibri" panose="020F0502020204030204" pitchFamily="34" charset="0"/>
                <a:cs typeface="Calibri" panose="020F0502020204030204" pitchFamily="34" charset="0"/>
              </a:rPr>
              <a:t> pe </a:t>
            </a:r>
            <a:r>
              <a:rPr lang="en-US" sz="1800" dirty="0" err="1">
                <a:latin typeface="Calibri" panose="020F0502020204030204" pitchFamily="34" charset="0"/>
                <a:cs typeface="Calibri" panose="020F0502020204030204" pitchFamily="34" charset="0"/>
              </a:rPr>
              <a:t>perioada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care se </a:t>
            </a:r>
            <a:r>
              <a:rPr lang="en-US" sz="1800" dirty="0" err="1">
                <a:latin typeface="Calibri" panose="020F0502020204030204" pitchFamily="34" charset="0"/>
                <a:cs typeface="Calibri" panose="020F0502020204030204" pitchFamily="34" charset="0"/>
              </a:rPr>
              <a:t>află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evidenţa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serviciilor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publice</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asistenţă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socială</a:t>
            </a:r>
            <a:r>
              <a:rPr lang="en-US" sz="1800" dirty="0">
                <a:latin typeface="Calibri" panose="020F0502020204030204" pitchFamily="34" charset="0"/>
                <a:cs typeface="Calibri" panose="020F0502020204030204" pitchFamily="34" charset="0"/>
              </a:rPr>
              <a:t> de la </a:t>
            </a:r>
            <a:r>
              <a:rPr lang="en-US" sz="1800" dirty="0" err="1">
                <a:latin typeface="Calibri" panose="020F0502020204030204" pitchFamily="34" charset="0"/>
                <a:cs typeface="Calibri" panose="020F0502020204030204" pitchFamily="34" charset="0"/>
              </a:rPr>
              <a:t>nivelul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unităţilor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administrativ-teritoriale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care </a:t>
            </a:r>
            <a:r>
              <a:rPr lang="en-US" sz="1800" dirty="0" err="1">
                <a:latin typeface="Calibri" panose="020F0502020204030204" pitchFamily="34" charset="0"/>
                <a:cs typeface="Calibri" panose="020F0502020204030204" pitchFamily="34" charset="0"/>
              </a:rPr>
              <a:t>trăiesc</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(3) </a:t>
            </a:r>
            <a:r>
              <a:rPr lang="en-US" sz="1800" dirty="0" err="1">
                <a:latin typeface="Calibri" panose="020F0502020204030204" pitchFamily="34" charset="0"/>
                <a:cs typeface="Calibri" panose="020F0502020204030204" pitchFamily="34" charset="0"/>
              </a:rPr>
              <a:t>Beneficiază</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venit</a:t>
            </a:r>
            <a:r>
              <a:rPr lang="en-US" sz="1800" dirty="0">
                <a:latin typeface="Calibri" panose="020F0502020204030204" pitchFamily="34" charset="0"/>
                <a:cs typeface="Calibri" panose="020F0502020204030204" pitchFamily="34" charset="0"/>
              </a:rPr>
              <a:t> minim de </a:t>
            </a:r>
            <a:r>
              <a:rPr lang="en-US" sz="1800" dirty="0" err="1">
                <a:latin typeface="Calibri" panose="020F0502020204030204" pitchFamily="34" charset="0"/>
                <a:cs typeface="Calibri" panose="020F0502020204030204" pitchFamily="34" charset="0"/>
              </a:rPr>
              <a:t>incluziune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şi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familiile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şi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persoanele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singure</a:t>
            </a:r>
            <a:r>
              <a:rPr lang="en-US" sz="1800" dirty="0">
                <a:latin typeface="Calibri" panose="020F0502020204030204" pitchFamily="34" charset="0"/>
                <a:cs typeface="Calibri" panose="020F0502020204030204" pitchFamily="34" charset="0"/>
              </a:rPr>
              <a:t> care nu au </a:t>
            </a:r>
            <a:r>
              <a:rPr lang="en-US" sz="1800" dirty="0" err="1">
                <a:latin typeface="Calibri" panose="020F0502020204030204" pitchFamily="34" charset="0"/>
                <a:cs typeface="Calibri" panose="020F0502020204030204" pitchFamily="34" charset="0"/>
              </a:rPr>
              <a:t>cetăţenie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dacă</a:t>
            </a:r>
            <a:r>
              <a:rPr lang="en-US" sz="1800" dirty="0">
                <a:latin typeface="Calibri" panose="020F0502020204030204" pitchFamily="34" charset="0"/>
                <a:cs typeface="Calibri" panose="020F0502020204030204" pitchFamily="34" charset="0"/>
              </a:rPr>
              <a:t> se </a:t>
            </a:r>
            <a:r>
              <a:rPr lang="en-US" sz="1800" dirty="0" err="1">
                <a:latin typeface="Calibri" panose="020F0502020204030204" pitchFamily="34" charset="0"/>
                <a:cs typeface="Calibri" panose="020F0502020204030204" pitchFamily="34" charset="0"/>
              </a:rPr>
              <a:t>află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una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dintre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următoarele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situaţii</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a) sunt </a:t>
            </a:r>
            <a:r>
              <a:rPr lang="en-US" sz="1800" dirty="0" err="1">
                <a:latin typeface="Calibri" panose="020F0502020204030204" pitchFamily="34" charset="0"/>
                <a:cs typeface="Calibri" panose="020F0502020204030204" pitchFamily="34" charset="0"/>
              </a:rPr>
              <a:t>cetăţeni</a:t>
            </a:r>
            <a:r>
              <a:rPr lang="en-US" sz="1800" dirty="0">
                <a:latin typeface="Calibri" panose="020F0502020204030204" pitchFamily="34" charset="0"/>
                <a:cs typeface="Calibri" panose="020F0502020204030204" pitchFamily="34" charset="0"/>
              </a:rPr>
              <a:t> ai </a:t>
            </a:r>
            <a:r>
              <a:rPr lang="en-US" sz="1800" dirty="0" err="1">
                <a:latin typeface="Calibri" panose="020F0502020204030204" pitchFamily="34" charset="0"/>
                <a:cs typeface="Calibri" panose="020F0502020204030204" pitchFamily="34" charset="0"/>
              </a:rPr>
              <a:t>unui</a:t>
            </a:r>
            <a:r>
              <a:rPr lang="en-US" sz="1800" dirty="0">
                <a:latin typeface="Calibri" panose="020F0502020204030204" pitchFamily="34" charset="0"/>
                <a:cs typeface="Calibri" panose="020F0502020204030204" pitchFamily="34" charset="0"/>
              </a:rPr>
              <a:t> stat </a:t>
            </a:r>
            <a:r>
              <a:rPr lang="en-US" sz="1800" dirty="0" err="1">
                <a:latin typeface="Calibri" panose="020F0502020204030204" pitchFamily="34" charset="0"/>
                <a:cs typeface="Calibri" panose="020F0502020204030204" pitchFamily="34" charset="0"/>
              </a:rPr>
              <a:t>membru</a:t>
            </a:r>
            <a:r>
              <a:rPr lang="en-US" sz="1800" dirty="0">
                <a:latin typeface="Calibri" panose="020F0502020204030204" pitchFamily="34" charset="0"/>
                <a:cs typeface="Calibri" panose="020F0502020204030204" pitchFamily="34" charset="0"/>
              </a:rPr>
              <a:t> al </a:t>
            </a:r>
            <a:r>
              <a:rPr lang="en-US" sz="1800" dirty="0" err="1">
                <a:latin typeface="Calibri" panose="020F0502020204030204" pitchFamily="34" charset="0"/>
                <a:cs typeface="Calibri" panose="020F0502020204030204" pitchFamily="34" charset="0"/>
              </a:rPr>
              <a:t>Uniunii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Europene</a:t>
            </a:r>
            <a:r>
              <a:rPr lang="en-US" sz="1800" dirty="0">
                <a:latin typeface="Calibri" panose="020F0502020204030204" pitchFamily="34" charset="0"/>
                <a:cs typeface="Calibri" panose="020F0502020204030204" pitchFamily="34" charset="0"/>
              </a:rPr>
              <a:t>, ai </a:t>
            </a:r>
            <a:r>
              <a:rPr lang="en-US" sz="1800" dirty="0" err="1">
                <a:latin typeface="Calibri" panose="020F0502020204030204" pitchFamily="34" charset="0"/>
                <a:cs typeface="Calibri" panose="020F0502020204030204" pitchFamily="34" charset="0"/>
              </a:rPr>
              <a:t>Spaţiului</a:t>
            </a:r>
            <a:r>
              <a:rPr lang="en-US" sz="1800" dirty="0">
                <a:latin typeface="Calibri" panose="020F0502020204030204" pitchFamily="34" charset="0"/>
                <a:cs typeface="Calibri" panose="020F0502020204030204" pitchFamily="34" charset="0"/>
              </a:rPr>
              <a:t> Economic European, ai </a:t>
            </a:r>
            <a:r>
              <a:rPr lang="en-US" sz="1800" dirty="0" err="1">
                <a:latin typeface="Calibri" panose="020F0502020204030204" pitchFamily="34" charset="0"/>
                <a:cs typeface="Calibri" panose="020F0502020204030204" pitchFamily="34" charset="0"/>
              </a:rPr>
              <a:t>Confederaţiei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Elveţiene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străini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denumiţi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continuare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cetăţeni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străini</a:t>
            </a:r>
            <a:r>
              <a:rPr lang="en-US" sz="1800" dirty="0">
                <a:latin typeface="Calibri" panose="020F0502020204030204" pitchFamily="34" charset="0"/>
                <a:cs typeface="Calibri" panose="020F0502020204030204" pitchFamily="34" charset="0"/>
              </a:rPr>
              <a:t>, pe </a:t>
            </a:r>
            <a:r>
              <a:rPr lang="en-US" sz="1800" dirty="0" err="1">
                <a:latin typeface="Calibri" panose="020F0502020204030204" pitchFamily="34" charset="0"/>
                <a:cs typeface="Calibri" panose="020F0502020204030204" pitchFamily="34" charset="0"/>
              </a:rPr>
              <a:t>perioada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care au </a:t>
            </a:r>
            <a:r>
              <a:rPr lang="en-US" sz="1800" dirty="0" err="1">
                <a:latin typeface="Calibri" panose="020F0502020204030204" pitchFamily="34" charset="0"/>
                <a:cs typeface="Calibri" panose="020F0502020204030204" pitchFamily="34" charset="0"/>
              </a:rPr>
              <a:t>domiciliul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ori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după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caz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reşedinţa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România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condiţiile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legislaţiei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române</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b) sunt </a:t>
            </a:r>
            <a:r>
              <a:rPr lang="en-US" sz="1800" dirty="0" err="1">
                <a:latin typeface="Calibri" panose="020F0502020204030204" pitchFamily="34" charset="0"/>
                <a:cs typeface="Calibri" panose="020F0502020204030204" pitchFamily="34" charset="0"/>
              </a:rPr>
              <a:t>cetăţeni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străini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apatrizi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cărora</a:t>
            </a:r>
            <a:r>
              <a:rPr lang="en-US" sz="1800" dirty="0">
                <a:latin typeface="Calibri" panose="020F0502020204030204" pitchFamily="34" charset="0"/>
                <a:cs typeface="Calibri" panose="020F0502020204030204" pitchFamily="34" charset="0"/>
              </a:rPr>
              <a:t> li s-a </a:t>
            </a:r>
            <a:r>
              <a:rPr lang="en-US" sz="1800" dirty="0" err="1">
                <a:latin typeface="Calibri" panose="020F0502020204030204" pitchFamily="34" charset="0"/>
                <a:cs typeface="Calibri" panose="020F0502020204030204" pitchFamily="34" charset="0"/>
              </a:rPr>
              <a:t>acordat</a:t>
            </a:r>
            <a:r>
              <a:rPr lang="en-US" sz="1800" dirty="0">
                <a:latin typeface="Calibri" panose="020F0502020204030204" pitchFamily="34" charset="0"/>
                <a:cs typeface="Calibri" panose="020F0502020204030204" pitchFamily="34" charset="0"/>
              </a:rPr>
              <a:t> o </a:t>
            </a:r>
            <a:r>
              <a:rPr lang="en-US" sz="1800" dirty="0" err="1">
                <a:latin typeface="Calibri" panose="020F0502020204030204" pitchFamily="34" charset="0"/>
                <a:cs typeface="Calibri" panose="020F0502020204030204" pitchFamily="34" charset="0"/>
              </a:rPr>
              <a:t>formă</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protecţie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condiţiile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legii</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c) sunt </a:t>
            </a:r>
            <a:r>
              <a:rPr lang="en-US" sz="1800" dirty="0" err="1">
                <a:latin typeface="Calibri" panose="020F0502020204030204" pitchFamily="34" charset="0"/>
                <a:cs typeface="Calibri" panose="020F0502020204030204" pitchFamily="34" charset="0"/>
              </a:rPr>
              <a:t>apatrizi</a:t>
            </a:r>
            <a:r>
              <a:rPr lang="en-US" sz="1800" dirty="0">
                <a:latin typeface="Calibri" panose="020F0502020204030204" pitchFamily="34" charset="0"/>
                <a:cs typeface="Calibri" panose="020F0502020204030204" pitchFamily="34" charset="0"/>
              </a:rPr>
              <a:t> care au </a:t>
            </a:r>
            <a:r>
              <a:rPr lang="en-US" sz="1800" dirty="0" err="1">
                <a:latin typeface="Calibri" panose="020F0502020204030204" pitchFamily="34" charset="0"/>
                <a:cs typeface="Calibri" panose="020F0502020204030204" pitchFamily="34" charset="0"/>
              </a:rPr>
              <a:t>domiciliul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după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caz</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reşedinţa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România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în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condiţiile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legii</a:t>
            </a:r>
            <a:r>
              <a:rPr lang="en-US" sz="18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27451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712388"/>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5" y="1838512"/>
            <a:ext cx="7630784" cy="4263539"/>
          </a:xfrm>
        </p:spPr>
        <p:txBody>
          <a:bodyPr>
            <a:normAutofit/>
          </a:bodyPr>
          <a:lstStyle/>
          <a:p>
            <a:pPr marL="0" indent="0" algn="just">
              <a:lnSpc>
                <a:spcPts val="1725"/>
              </a:lnSpc>
              <a:buNone/>
            </a:pPr>
            <a:r>
              <a:rPr lang="ro-RO" b="1" kern="100" dirty="0"/>
              <a:t>Art. 9. - (1) Pot beneficia de venit minim de incluziune familia şi persoana singură lipsită de venituri sau ale cărei venituri nu acoperă nivelul de trai minimal, dacă îndeplinesc condiţiile de eligibilitate prevăzute de prezenta lege şi ale căror venituri nete lunare ajustate sunt de până la 700 de lei inclusiv.</a:t>
            </a:r>
          </a:p>
          <a:p>
            <a:pPr marL="0" indent="0" algn="just">
              <a:lnSpc>
                <a:spcPts val="1725"/>
              </a:lnSpc>
              <a:buNone/>
            </a:pPr>
            <a:endParaRPr lang="ro-RO" b="1" kern="100" dirty="0"/>
          </a:p>
          <a:p>
            <a:pPr marL="0" indent="0" algn="just">
              <a:lnSpc>
                <a:spcPts val="1725"/>
              </a:lnSpc>
              <a:buNone/>
            </a:pPr>
            <a:r>
              <a:rPr lang="ro-RO" b="1" kern="100" dirty="0"/>
              <a:t>(2) Coeficienţii de echivalenţă corespunzători dimensiunii familiei, denumiţi în continuare coeficienţi de echivalenţă utilizaţi în stabilirea venitului net lunar ajustat, sunt:</a:t>
            </a:r>
          </a:p>
          <a:p>
            <a:pPr marL="0" indent="0" algn="just">
              <a:lnSpc>
                <a:spcPts val="1725"/>
              </a:lnSpc>
              <a:buNone/>
            </a:pPr>
            <a:endParaRPr lang="ro-RO" b="1" kern="100" dirty="0"/>
          </a:p>
          <a:p>
            <a:pPr marL="0" indent="0" algn="just">
              <a:lnSpc>
                <a:spcPts val="1725"/>
              </a:lnSpc>
              <a:buNone/>
            </a:pPr>
            <a:r>
              <a:rPr lang="ro-RO" b="1" kern="100" dirty="0"/>
              <a:t>a) 1 - pentru persoana singură sau pentru un singur membru de familie;</a:t>
            </a:r>
          </a:p>
          <a:p>
            <a:pPr marL="0" indent="0" algn="just">
              <a:lnSpc>
                <a:spcPts val="1725"/>
              </a:lnSpc>
              <a:buNone/>
            </a:pPr>
            <a:r>
              <a:rPr lang="ro-RO" b="1" kern="100" dirty="0"/>
              <a:t>b) 0,5 - pentru fiecare persoană în plus, adult sau copil.</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15</a:t>
            </a:fld>
            <a:endParaRPr lang="en-US"/>
          </a:p>
        </p:txBody>
      </p:sp>
    </p:spTree>
    <p:extLst>
      <p:ext uri="{BB962C8B-B14F-4D97-AF65-F5344CB8AC3E}">
        <p14:creationId xmlns:p14="http://schemas.microsoft.com/office/powerpoint/2010/main" val="65985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62" y="1777043"/>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499952"/>
            <a:ext cx="7630784" cy="4415940"/>
          </a:xfrm>
        </p:spPr>
        <p:txBody>
          <a:bodyPr>
            <a:normAutofit/>
          </a:bodyPr>
          <a:lstStyle/>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a:t>
            </a:r>
            <a:r>
              <a:rPr lang="ro-RO" b="1" kern="100" dirty="0"/>
              <a:t>3) Venitul minim de incluziune se constituie din totalitatea sumelor aferente ajutoarelor financiare prevăzute la art. 3 alin. (2), care se stabilesc în funcţie de încadrarea în veniturile nete lunare ajustate realizate de familie în următoarele limite:</a:t>
            </a:r>
          </a:p>
          <a:p>
            <a:pPr marL="0" indent="0" algn="just">
              <a:lnSpc>
                <a:spcPts val="1725"/>
              </a:lnSpc>
              <a:buNone/>
            </a:pPr>
            <a:endParaRPr lang="ro-RO" b="1" kern="100" dirty="0"/>
          </a:p>
          <a:p>
            <a:pPr marL="342900" indent="-342900" algn="just">
              <a:lnSpc>
                <a:spcPts val="1725"/>
              </a:lnSpc>
              <a:buAutoNum type="alphaLcParenR"/>
            </a:pPr>
            <a:r>
              <a:rPr lang="ro-RO" b="1" kern="100" dirty="0"/>
              <a:t>pentru ajutorul de incluziune, până la un venit net lunar ajustat de 275 de lei inclusiv, care se ia în calcul la stabilirea veniturilor cumulate ale familiei;</a:t>
            </a:r>
          </a:p>
          <a:p>
            <a:pPr marL="342900" indent="-342900" algn="just">
              <a:lnSpc>
                <a:spcPts val="1725"/>
              </a:lnSpc>
              <a:buAutoNum type="alphaLcParenR"/>
            </a:pPr>
            <a:endParaRPr lang="ro-RO" b="1" kern="100" dirty="0"/>
          </a:p>
          <a:p>
            <a:pPr marL="0" indent="0" algn="just">
              <a:lnSpc>
                <a:spcPts val="1725"/>
              </a:lnSpc>
              <a:buNone/>
            </a:pPr>
            <a:r>
              <a:rPr lang="ro-RO" b="1" kern="100" dirty="0"/>
              <a:t>b) pentru ajutorul de incluziune, până la un venit net lunar ajustat de 400 de lei inclusiv, care se ia în calcul la stabilirea veniturilor persoanei singure cu vârsta de cel puţin 65 de ani;</a:t>
            </a:r>
          </a:p>
          <a:p>
            <a:pPr marL="0" indent="0" algn="just">
              <a:lnSpc>
                <a:spcPts val="1725"/>
              </a:lnSpc>
              <a:buNone/>
            </a:pPr>
            <a:endParaRPr lang="ro-RO" b="1" kern="100" dirty="0"/>
          </a:p>
          <a:p>
            <a:pPr marL="0" indent="0" algn="just">
              <a:lnSpc>
                <a:spcPts val="1725"/>
              </a:lnSpc>
              <a:buNone/>
            </a:pPr>
            <a:r>
              <a:rPr lang="ro-RO" b="1" kern="100" dirty="0"/>
              <a:t>c) pentru ajutorul pentru familia cu copii, până la un venit net lunar ajustat de 700 de lei inclusiv.</a:t>
            </a: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16</a:t>
            </a:fld>
            <a:endParaRPr lang="en-US"/>
          </a:p>
        </p:txBody>
      </p:sp>
    </p:spTree>
    <p:extLst>
      <p:ext uri="{BB962C8B-B14F-4D97-AF65-F5344CB8AC3E}">
        <p14:creationId xmlns:p14="http://schemas.microsoft.com/office/powerpoint/2010/main" val="89718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671782"/>
            <a:ext cx="8099326" cy="4411996"/>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lnSpc>
                <a:spcPts val="1725"/>
              </a:lnSpc>
              <a:buNone/>
            </a:pPr>
            <a:r>
              <a:rPr lang="ro-RO" b="1" kern="100" dirty="0"/>
              <a:t>Art. 11. - Pentru promovarea unei vieţi active şi a participării pe piaţa muncii, beneficiarii de venit minim de incluziune au dreptul la stimulente, după cum urmează:</a:t>
            </a:r>
          </a:p>
          <a:p>
            <a:pPr marL="0" indent="0" algn="just">
              <a:lnSpc>
                <a:spcPts val="1725"/>
              </a:lnSpc>
              <a:buNone/>
            </a:pPr>
            <a:endParaRPr lang="ro-RO" b="1" kern="100" dirty="0"/>
          </a:p>
          <a:p>
            <a:pPr marL="0" indent="0" algn="just">
              <a:lnSpc>
                <a:spcPts val="1725"/>
              </a:lnSpc>
              <a:buNone/>
            </a:pPr>
            <a:r>
              <a:rPr lang="ro-RO" b="1" kern="100" dirty="0"/>
              <a:t>a) în situaţia în care unul sau mai mulţi membri ai familiei realizează venituri în baza unui contract individual de muncă, raport de serviciu sau a altei forme legale de angajare sau membrii familiei desfăşoară activităţi independente ori agricole, 50% din totalitatea acestora, dar nu mai mult de 500 de lei/familie, nu se iau în calcul la stabilirea veniturilor nete lunare ale familiei;</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17</a:t>
            </a:fld>
            <a:endParaRPr lang="en-US"/>
          </a:p>
        </p:txBody>
      </p:sp>
    </p:spTree>
    <p:extLst>
      <p:ext uri="{BB962C8B-B14F-4D97-AF65-F5344CB8AC3E}">
        <p14:creationId xmlns:p14="http://schemas.microsoft.com/office/powerpoint/2010/main" val="103854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292573" y="1773382"/>
            <a:ext cx="8099326" cy="2392218"/>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buNone/>
            </a:pPr>
            <a:r>
              <a:rPr lang="ro-RO" b="1" kern="100" dirty="0"/>
              <a:t>b) în situația în care persoanele apte de muncă beneficiare de ajutor de incluziune se angajează cu contract individual de muncă sau în baza unui raport de serviciu, pentru o perioadă de cel puțin 24 de luni consecutive, acordarea ajutorului de incluziune se prelungește pentru o perioadă de 6 luni, în cuantumul primit anterior angajării.</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18</a:t>
            </a:fld>
            <a:endParaRPr lang="en-US"/>
          </a:p>
        </p:txBody>
      </p:sp>
    </p:spTree>
    <p:extLst>
      <p:ext uri="{BB962C8B-B14F-4D97-AF65-F5344CB8AC3E}">
        <p14:creationId xmlns:p14="http://schemas.microsoft.com/office/powerpoint/2010/main" val="335588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1593432"/>
            <a:ext cx="8099326" cy="4536520"/>
          </a:xfrm>
        </p:spPr>
        <p:txBody>
          <a:bodyPr>
            <a:normAutofit/>
          </a:bodyPr>
          <a:lstStyle/>
          <a:p>
            <a:pPr marL="0" indent="0">
              <a:buNone/>
            </a:pPr>
            <a:r>
              <a:rPr lang="ro-RO" b="1" kern="100" dirty="0"/>
              <a:t>Pasul 1 	Dimensiunea familiei</a:t>
            </a:r>
            <a:endParaRPr lang="en-US" b="1" kern="100" dirty="0"/>
          </a:p>
          <a:p>
            <a:pPr marL="0" indent="0" algn="just">
              <a:lnSpc>
                <a:spcPts val="1725"/>
              </a:lnSpc>
              <a:buNone/>
            </a:pPr>
            <a:r>
              <a:rPr lang="en-US" b="1" kern="100" dirty="0"/>
              <a:t>a) 1 - pentru persoana singură sau pentru un singur membru de familie;</a:t>
            </a:r>
          </a:p>
          <a:p>
            <a:pPr marL="0" indent="0">
              <a:buNone/>
            </a:pPr>
            <a:r>
              <a:rPr lang="en-US" b="1" kern="100" dirty="0"/>
              <a:t>b) 0,5 - pentru fiecare persoană în plus, adult sau copil </a:t>
            </a:r>
            <a:r>
              <a:rPr lang="ro-RO" b="1" kern="100" dirty="0"/>
              <a:t> </a:t>
            </a:r>
            <a:endParaRPr lang="en-US" b="1" kern="100" dirty="0"/>
          </a:p>
          <a:p>
            <a:pPr marL="0" indent="0">
              <a:buNone/>
            </a:pPr>
            <a:r>
              <a:rPr lang="ro-RO" b="1" kern="100" dirty="0"/>
              <a:t>	Dimensiunea familiei = 1+0,5+0,5....</a:t>
            </a:r>
            <a:endParaRPr lang="en-US" b="1" kern="100" dirty="0"/>
          </a:p>
          <a:p>
            <a:pPr marL="0" indent="0">
              <a:buNone/>
            </a:pPr>
            <a:r>
              <a:rPr lang="ro-RO" b="1" kern="100" dirty="0"/>
              <a:t> </a:t>
            </a:r>
            <a:endParaRPr lang="en-US" b="1" kern="100" dirty="0"/>
          </a:p>
          <a:p>
            <a:pPr marL="0" indent="0">
              <a:buNone/>
            </a:pPr>
            <a:r>
              <a:rPr lang="ro-RO" b="1" kern="100" dirty="0"/>
              <a:t>Pasul 2 	Cuantumul maxim al ajutorului de incluziune</a:t>
            </a:r>
            <a:endParaRPr lang="en-US" b="1" kern="100" dirty="0"/>
          </a:p>
          <a:p>
            <a:pPr marL="0" indent="0">
              <a:buNone/>
            </a:pPr>
            <a:r>
              <a:rPr lang="ro-RO" b="1" kern="100" dirty="0"/>
              <a:t>	275lei X val. Dimensiunea familiei = x lei</a:t>
            </a:r>
            <a:endParaRPr lang="en-US" b="1" kern="100" dirty="0"/>
          </a:p>
          <a:p>
            <a:pPr marL="0" indent="0">
              <a:buNone/>
            </a:pPr>
            <a:r>
              <a:rPr lang="ro-RO" b="1" kern="100" dirty="0"/>
              <a:t> </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19</a:t>
            </a:fld>
            <a:endParaRPr lang="en-US"/>
          </a:p>
        </p:txBody>
      </p:sp>
    </p:spTree>
    <p:extLst>
      <p:ext uri="{BB962C8B-B14F-4D97-AF65-F5344CB8AC3E}">
        <p14:creationId xmlns:p14="http://schemas.microsoft.com/office/powerpoint/2010/main" val="60430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30" y="1499758"/>
            <a:ext cx="9457059" cy="1506381"/>
          </a:xfrm>
        </p:spPr>
        <p:txBody>
          <a:bodyPr>
            <a:normAutofit/>
          </a:bodyPr>
          <a:lstStyle/>
          <a:p>
            <a:r>
              <a:rPr lang="ro-RO" sz="4400" dirty="0"/>
              <a:t>Cadrul legislativ</a:t>
            </a:r>
            <a:br>
              <a:rPr lang="ro-RO" sz="4400" dirty="0"/>
            </a:br>
            <a:endParaRPr lang="ro-RO" sz="4400" dirty="0"/>
          </a:p>
        </p:txBody>
      </p:sp>
      <p:sp>
        <p:nvSpPr>
          <p:cNvPr id="3" name="Content Placeholder 2"/>
          <p:cNvSpPr>
            <a:spLocks noGrp="1"/>
          </p:cNvSpPr>
          <p:nvPr>
            <p:ph idx="1"/>
          </p:nvPr>
        </p:nvSpPr>
        <p:spPr>
          <a:xfrm>
            <a:off x="955330" y="2756971"/>
            <a:ext cx="4876799" cy="2847702"/>
          </a:xfrm>
        </p:spPr>
        <p:txBody>
          <a:bodyPr>
            <a:normAutofit lnSpcReduction="10000"/>
          </a:bodyPr>
          <a:lstStyle/>
          <a:p>
            <a:pPr marL="342900" lvl="0" indent="-342900">
              <a:buFont typeface="Symbol" panose="05050102010706020507" pitchFamily="2" charset="2"/>
              <a:buChar char=""/>
            </a:pPr>
            <a:r>
              <a:rPr lang="x-none" b="1" dirty="0">
                <a:solidFill>
                  <a:schemeClr val="accent4"/>
                </a:solidFill>
                <a:effectLst/>
              </a:rPr>
              <a:t>Legea nr. 196/2016 </a:t>
            </a:r>
            <a:r>
              <a:rPr lang="x-none" b="1" dirty="0">
                <a:effectLst/>
              </a:rPr>
              <a:t>privind venitul minim de incluziune.</a:t>
            </a:r>
          </a:p>
          <a:p>
            <a:pPr marL="0" lvl="0" indent="0">
              <a:buNone/>
            </a:pPr>
            <a:endParaRPr lang="x-none" b="1" dirty="0">
              <a:effectLst/>
            </a:endParaRPr>
          </a:p>
          <a:p>
            <a:r>
              <a:rPr lang="nn-NO" b="1" dirty="0">
                <a:solidFill>
                  <a:schemeClr val="accent4"/>
                </a:solidFill>
              </a:rPr>
              <a:t> Hotărâre</a:t>
            </a:r>
            <a:r>
              <a:rPr lang="ro-RO" b="1" dirty="0">
                <a:solidFill>
                  <a:schemeClr val="accent4"/>
                </a:solidFill>
              </a:rPr>
              <a:t>a Guvernului</a:t>
            </a:r>
            <a:r>
              <a:rPr lang="nn-NO" b="1" dirty="0">
                <a:solidFill>
                  <a:schemeClr val="accent4"/>
                </a:solidFill>
              </a:rPr>
              <a:t>  </a:t>
            </a:r>
            <a:r>
              <a:rPr lang="ro-RO" b="1" dirty="0">
                <a:solidFill>
                  <a:schemeClr val="accent4"/>
                </a:solidFill>
              </a:rPr>
              <a:t>n</a:t>
            </a:r>
            <a:r>
              <a:rPr lang="nn-NO" b="1" dirty="0">
                <a:solidFill>
                  <a:schemeClr val="accent4"/>
                </a:solidFill>
              </a:rPr>
              <a:t>r. 1154/2022 </a:t>
            </a:r>
            <a:r>
              <a:rPr lang="en-GB" b="1" dirty="0" err="1">
                <a:solidFill>
                  <a:schemeClr val="accent4"/>
                </a:solidFill>
              </a:rPr>
              <a:t>pentru</a:t>
            </a:r>
            <a:r>
              <a:rPr lang="en-GB" b="1" dirty="0">
                <a:solidFill>
                  <a:schemeClr val="accent4"/>
                </a:solidFill>
              </a:rPr>
              <a:t> </a:t>
            </a:r>
            <a:r>
              <a:rPr lang="en-GB" b="1" dirty="0" err="1">
                <a:solidFill>
                  <a:schemeClr val="accent4"/>
                </a:solidFill>
              </a:rPr>
              <a:t>aprobarea</a:t>
            </a:r>
            <a:r>
              <a:rPr lang="en-GB" b="1" dirty="0">
                <a:solidFill>
                  <a:schemeClr val="accent4"/>
                </a:solidFill>
              </a:rPr>
              <a:t> </a:t>
            </a:r>
            <a:r>
              <a:rPr lang="ro-RO" b="1" dirty="0">
                <a:solidFill>
                  <a:schemeClr val="accent4"/>
                </a:solidFill>
              </a:rPr>
              <a:t>N</a:t>
            </a:r>
            <a:r>
              <a:rPr lang="x-none" b="1">
                <a:solidFill>
                  <a:schemeClr val="accent4"/>
                </a:solidFill>
                <a:effectLst/>
              </a:rPr>
              <a:t>ormel</a:t>
            </a:r>
            <a:r>
              <a:rPr lang="ro-RO" b="1" dirty="0">
                <a:solidFill>
                  <a:schemeClr val="accent4"/>
                </a:solidFill>
                <a:effectLst/>
              </a:rPr>
              <a:t>or</a:t>
            </a:r>
            <a:r>
              <a:rPr lang="x-none" b="1">
                <a:solidFill>
                  <a:schemeClr val="accent4"/>
                </a:solidFill>
                <a:effectLst/>
              </a:rPr>
              <a:t> </a:t>
            </a:r>
            <a:r>
              <a:rPr lang="x-none" b="1" dirty="0">
                <a:solidFill>
                  <a:schemeClr val="accent4"/>
                </a:solidFill>
                <a:effectLst/>
              </a:rPr>
              <a:t>metodologice </a:t>
            </a:r>
            <a:r>
              <a:rPr lang="x-none" b="1" dirty="0">
                <a:effectLst/>
              </a:rPr>
              <a:t>de aplicare a prevederilor Legii nr. 196/2016 privind venitul minim de incluziune</a:t>
            </a:r>
            <a:r>
              <a:rPr lang="ro-RO" b="1" dirty="0">
                <a:effectLst/>
              </a:rPr>
              <a:t>. </a:t>
            </a:r>
            <a:endParaRPr lang="x-none" b="1" dirty="0">
              <a:effectLst/>
            </a:endParaRPr>
          </a:p>
        </p:txBody>
      </p:sp>
      <p:pic>
        <p:nvPicPr>
          <p:cNvPr id="5" name="Picture 4" descr="Metal tic-tac-toe game pieces"/>
          <p:cNvPicPr>
            <a:picLocks noChangeAspect="1"/>
          </p:cNvPicPr>
          <p:nvPr/>
        </p:nvPicPr>
        <p:blipFill rotWithShape="1">
          <a:blip r:embed="rId2"/>
          <a:srcRect l="6079" r="19615"/>
          <a:stretch>
            <a:fillRect/>
          </a:stretch>
        </p:blipFill>
        <p:spPr>
          <a:xfrm>
            <a:off x="8115300" y="2743200"/>
            <a:ext cx="4076701" cy="4114800"/>
          </a:xfrm>
          <a:prstGeom prst="rect">
            <a:avLst/>
          </a:prstGeom>
          <a:noFill/>
        </p:spPr>
      </p:pic>
      <p:sp>
        <p:nvSpPr>
          <p:cNvPr id="9" name="Date Placeholder 8"/>
          <p:cNvSpPr>
            <a:spLocks noGrp="1"/>
          </p:cNvSpPr>
          <p:nvPr>
            <p:ph type="dt" sz="half" idx="10"/>
          </p:nvPr>
        </p:nvSpPr>
        <p:spPr>
          <a:xfrm rot="5400000">
            <a:off x="-1001475" y="1517536"/>
            <a:ext cx="2801123" cy="365125"/>
          </a:xfrm>
        </p:spPr>
        <p:txBody>
          <a:bodyPr/>
          <a:lstStyle/>
          <a:p>
            <a:pPr>
              <a:spcAft>
                <a:spcPts val="600"/>
              </a:spcAft>
            </a:pPr>
            <a:fld id="{E8C60573-8BA9-4F06-8BC5-309D58F96E5C}" type="datetime1">
              <a:rPr lang="en-US" smtClean="0"/>
              <a:t>11/1/2023</a:t>
            </a:fld>
            <a:endParaRPr lang="en-US"/>
          </a:p>
        </p:txBody>
      </p:sp>
      <p:sp>
        <p:nvSpPr>
          <p:cNvPr id="11" name="Footer Placeholder 9"/>
          <p:cNvSpPr>
            <a:spLocks noGrp="1"/>
          </p:cNvSpPr>
          <p:nvPr>
            <p:ph type="ftr" sz="quarter" idx="11"/>
          </p:nvPr>
        </p:nvSpPr>
        <p:spPr>
          <a:xfrm rot="5400000">
            <a:off x="10118764" y="4237870"/>
            <a:ext cx="3344053"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3" name="Slide Number Placeholder 10"/>
          <p:cNvSpPr>
            <a:spLocks noGrp="1"/>
          </p:cNvSpPr>
          <p:nvPr>
            <p:ph type="sldNum" sz="quarter" idx="12"/>
          </p:nvPr>
        </p:nvSpPr>
        <p:spPr>
          <a:xfrm>
            <a:off x="11228877" y="6319138"/>
            <a:ext cx="710647" cy="365125"/>
          </a:xfrm>
        </p:spPr>
        <p:txBody>
          <a:bodyPr/>
          <a:lstStyle/>
          <a:p>
            <a:pPr>
              <a:spcAft>
                <a:spcPts val="600"/>
              </a:spcAft>
            </a:pPr>
            <a:fld id="{38AB6432-E879-4FE7-87DD-5FEE9CC88187}" type="slidenum">
              <a:rPr lang="en-US" smtClean="0">
                <a:solidFill>
                  <a:srgbClr val="FFFFFF"/>
                </a:solidFill>
                <a:effectLst>
                  <a:outerShdw blurRad="38100" dist="38100" dir="2700000" algn="tl">
                    <a:srgbClr val="000000">
                      <a:alpha val="43137"/>
                    </a:srgbClr>
                  </a:outerShdw>
                </a:effectLst>
              </a:rPr>
              <a:t>2</a:t>
            </a:fld>
            <a:endParaRPr lang="en-US">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862642"/>
            <a:ext cx="8099326" cy="5456496"/>
          </a:xfrm>
        </p:spPr>
        <p:txBody>
          <a:bodyPr>
            <a:normAutofit/>
          </a:bodyPr>
          <a:lstStyle/>
          <a:p>
            <a:pPr marL="0" indent="0">
              <a:buNone/>
            </a:pPr>
            <a:endParaRPr lang="ro-RO" sz="19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b="1" kern="100" dirty="0"/>
              <a:t>Pasul 3	Stabilirea cuantumului ajutorului de incluziune</a:t>
            </a:r>
            <a:endParaRPr lang="en-US" b="1" kern="100" dirty="0"/>
          </a:p>
          <a:p>
            <a:pPr marL="0" indent="0">
              <a:buNone/>
            </a:pPr>
            <a:r>
              <a:rPr lang="ro-RO" b="1" kern="100" dirty="0"/>
              <a:t>	X lei  -  Venitul lunar ajustat pentru luna anterioara = cuantum ajutor</a:t>
            </a:r>
            <a:endParaRPr lang="en-US" b="1" kern="100" dirty="0"/>
          </a:p>
          <a:p>
            <a:pPr marL="0" indent="0">
              <a:buNone/>
            </a:pPr>
            <a:endParaRPr lang="en-US" b="1" kern="100" dirty="0"/>
          </a:p>
          <a:p>
            <a:pPr marL="0" indent="0">
              <a:buNone/>
            </a:pPr>
            <a:r>
              <a:rPr lang="ro-RO" b="1" kern="100" dirty="0"/>
              <a:t>Notă - prin excepție, pentru persoanele singure cu vârsta peste 65 de ani, valoarea de referință este de 400 lei</a:t>
            </a:r>
            <a:endParaRPr lang="en-US" b="1" kern="100" dirty="0"/>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20</a:t>
            </a:fld>
            <a:endParaRPr lang="en-US"/>
          </a:p>
        </p:txBody>
      </p:sp>
    </p:spTree>
    <p:extLst>
      <p:ext uri="{BB962C8B-B14F-4D97-AF65-F5344CB8AC3E}">
        <p14:creationId xmlns:p14="http://schemas.microsoft.com/office/powerpoint/2010/main" val="91615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862642"/>
            <a:ext cx="8099326" cy="5456496"/>
          </a:xfrm>
        </p:spPr>
        <p:txBody>
          <a:bodyPr>
            <a:normAutofit fontScale="25000" lnSpcReduction="20000"/>
          </a:bodyPr>
          <a:lstStyle/>
          <a:p>
            <a:pPr marL="0" indent="0">
              <a:buNone/>
            </a:pPr>
            <a:r>
              <a:rPr lang="ro-RO" sz="4800" b="1" kern="100" dirty="0">
                <a:latin typeface="Calibri" panose="020F0502020204030204" pitchFamily="34" charset="0"/>
                <a:cs typeface="Calibri" panose="020F0502020204030204" pitchFamily="34" charset="0"/>
              </a:rPr>
              <a:t>O familie cu  2 adulti si 2 copii </a:t>
            </a:r>
          </a:p>
          <a:p>
            <a:pPr marL="0" indent="0">
              <a:buNone/>
            </a:pPr>
            <a:r>
              <a:rPr lang="ro-RO" sz="4800" b="1" kern="100" dirty="0">
                <a:latin typeface="Calibri" panose="020F0502020204030204" pitchFamily="34" charset="0"/>
                <a:cs typeface="Calibri" panose="020F0502020204030204" pitchFamily="34" charset="0"/>
              </a:rPr>
              <a:t>- 2 copii frecventeaza cursurile scolare</a:t>
            </a:r>
          </a:p>
          <a:p>
            <a:pPr marL="0" indent="0">
              <a:buNone/>
            </a:pPr>
            <a:r>
              <a:rPr lang="ro-RO" sz="4800" b="1" kern="100" dirty="0">
                <a:latin typeface="Calibri" panose="020F0502020204030204" pitchFamily="34" charset="0"/>
                <a:cs typeface="Calibri" panose="020F0502020204030204" pitchFamily="34" charset="0"/>
              </a:rPr>
              <a:t>- venituri 650 lei (veniturile nu sunt in baza unui contract de munca)</a:t>
            </a:r>
          </a:p>
          <a:p>
            <a:pPr marL="0" indent="0">
              <a:buNone/>
            </a:pPr>
            <a:endParaRPr lang="ro-RO" sz="4800" b="1" kern="100" dirty="0">
              <a:latin typeface="Calibri" panose="020F0502020204030204" pitchFamily="34" charset="0"/>
              <a:cs typeface="Calibri" panose="020F0502020204030204" pitchFamily="34" charset="0"/>
            </a:endParaRPr>
          </a:p>
          <a:p>
            <a:pPr marL="0" indent="0">
              <a:buNone/>
            </a:pPr>
            <a:r>
              <a:rPr lang="ro-RO" sz="4800" b="1" kern="100" dirty="0">
                <a:latin typeface="Calibri" panose="020F0502020204030204" pitchFamily="34" charset="0"/>
                <a:cs typeface="Calibri" panose="020F0502020204030204" pitchFamily="34" charset="0"/>
              </a:rPr>
              <a:t>CALCUL dimensiune familie (Dfam)</a:t>
            </a:r>
          </a:p>
          <a:p>
            <a:pPr marL="0" indent="0">
              <a:buNone/>
            </a:pPr>
            <a:r>
              <a:rPr lang="ro-RO" sz="4800" b="1" kern="100" dirty="0">
                <a:latin typeface="Calibri" panose="020F0502020204030204" pitchFamily="34" charset="0"/>
                <a:cs typeface="Calibri" panose="020F0502020204030204" pitchFamily="34" charset="0"/>
              </a:rPr>
              <a:t>2 adulti si 2 copii =&gt; 1+0.5+0.5+0.5 = 2.5 Dfam=2.5</a:t>
            </a:r>
          </a:p>
          <a:p>
            <a:pPr marL="0" indent="0">
              <a:buNone/>
            </a:pPr>
            <a:endParaRPr lang="ro-RO" sz="4800" b="1" kern="100" dirty="0">
              <a:latin typeface="Calibri" panose="020F0502020204030204" pitchFamily="34" charset="0"/>
              <a:cs typeface="Calibri" panose="020F0502020204030204" pitchFamily="34" charset="0"/>
            </a:endParaRPr>
          </a:p>
          <a:p>
            <a:pPr marL="0" indent="0">
              <a:buNone/>
            </a:pPr>
            <a:r>
              <a:rPr lang="ro-RO" sz="4800" b="1" kern="100" dirty="0">
                <a:latin typeface="Calibri" panose="020F0502020204030204" pitchFamily="34" charset="0"/>
                <a:cs typeface="Calibri" panose="020F0502020204030204" pitchFamily="34" charset="0"/>
              </a:rPr>
              <a:t>CALCUL venituri</a:t>
            </a:r>
          </a:p>
          <a:p>
            <a:pPr marL="0" indent="0">
              <a:buNone/>
            </a:pPr>
            <a:r>
              <a:rPr lang="ro-RO" sz="4800" b="1" kern="100" dirty="0">
                <a:latin typeface="Calibri" panose="020F0502020204030204" pitchFamily="34" charset="0"/>
                <a:cs typeface="Calibri" panose="020F0502020204030204" pitchFamily="34" charset="0"/>
              </a:rPr>
              <a:t>Aplicare procent reducere 50% = 0  veniturile nu sunt in baza unui contract de munca</a:t>
            </a:r>
          </a:p>
          <a:p>
            <a:pPr marL="0" indent="0">
              <a:buNone/>
            </a:pPr>
            <a:r>
              <a:rPr lang="ro-RO" sz="4800" b="1" kern="100" dirty="0">
                <a:latin typeface="Calibri" panose="020F0502020204030204" pitchFamily="34" charset="0"/>
                <a:cs typeface="Calibri" panose="020F0502020204030204" pitchFamily="34" charset="0"/>
              </a:rPr>
              <a:t>Venit total = 650 – 0=650</a:t>
            </a:r>
          </a:p>
          <a:p>
            <a:pPr marL="0" indent="0">
              <a:buNone/>
            </a:pPr>
            <a:endParaRPr lang="ro-RO" sz="4800" b="1" kern="100" dirty="0">
              <a:latin typeface="Calibri" panose="020F0502020204030204" pitchFamily="34" charset="0"/>
              <a:cs typeface="Calibri" panose="020F0502020204030204" pitchFamily="34" charset="0"/>
            </a:endParaRPr>
          </a:p>
          <a:p>
            <a:pPr marL="0" indent="0">
              <a:buNone/>
            </a:pPr>
            <a:r>
              <a:rPr lang="ro-RO" sz="4800" b="1" kern="100" dirty="0">
                <a:latin typeface="Calibri" panose="020F0502020204030204" pitchFamily="34" charset="0"/>
                <a:cs typeface="Calibri" panose="020F0502020204030204" pitchFamily="34" charset="0"/>
              </a:rPr>
              <a:t>CALCUL venit net ajustat Vajustat</a:t>
            </a:r>
          </a:p>
          <a:p>
            <a:pPr marL="0" indent="0">
              <a:buNone/>
            </a:pPr>
            <a:r>
              <a:rPr lang="ro-RO" sz="4800" b="1" kern="100" dirty="0">
                <a:latin typeface="Calibri" panose="020F0502020204030204" pitchFamily="34" charset="0"/>
                <a:cs typeface="Calibri" panose="020F0502020204030204" pitchFamily="34" charset="0"/>
              </a:rPr>
              <a:t>Vajustat= Venit total / Dfam</a:t>
            </a:r>
          </a:p>
          <a:p>
            <a:pPr marL="0" indent="0">
              <a:buNone/>
            </a:pPr>
            <a:r>
              <a:rPr lang="ro-RO" sz="4800" b="1" kern="100" dirty="0">
                <a:latin typeface="Calibri" panose="020F0502020204030204" pitchFamily="34" charset="0"/>
                <a:cs typeface="Calibri" panose="020F0502020204030204" pitchFamily="34" charset="0"/>
              </a:rPr>
              <a:t>Vajustat= 650/2.5 = 260 lei</a:t>
            </a:r>
          </a:p>
          <a:p>
            <a:pPr marL="0" indent="0">
              <a:buNone/>
            </a:pPr>
            <a:endParaRPr lang="ro-RO" sz="4800" b="1" kern="100" dirty="0">
              <a:latin typeface="Calibri" panose="020F0502020204030204" pitchFamily="34" charset="0"/>
              <a:cs typeface="Calibri" panose="020F0502020204030204" pitchFamily="34" charset="0"/>
            </a:endParaRPr>
          </a:p>
          <a:p>
            <a:pPr marL="0" indent="0">
              <a:buNone/>
            </a:pPr>
            <a:r>
              <a:rPr lang="ro-RO" sz="4800" b="1" kern="100" dirty="0">
                <a:latin typeface="Calibri" panose="020F0502020204030204" pitchFamily="34" charset="0"/>
                <a:cs typeface="Calibri" panose="020F0502020204030204" pitchFamily="34" charset="0"/>
              </a:rPr>
              <a:t>Prag eligibilitate ajutor de incluziune 275 lei -  ajutor de incluziune este eligibil </a:t>
            </a:r>
          </a:p>
          <a:p>
            <a:pPr marL="0" indent="0">
              <a:buNone/>
            </a:pPr>
            <a:r>
              <a:rPr lang="ro-RO" sz="4800" b="1" kern="100" dirty="0">
                <a:latin typeface="Calibri" panose="020F0502020204030204" pitchFamily="34" charset="0"/>
                <a:cs typeface="Calibri" panose="020F0502020204030204" pitchFamily="34" charset="0"/>
              </a:rPr>
              <a:t>CUANTUM ajutor de incluziune = (Prag eligibilitate ajutor de incluziune – Vajustat) x Dfam</a:t>
            </a:r>
          </a:p>
          <a:p>
            <a:pPr marL="0" indent="0">
              <a:buNone/>
            </a:pPr>
            <a:r>
              <a:rPr lang="ro-RO" sz="4800" b="1" kern="100" dirty="0">
                <a:latin typeface="Calibri" panose="020F0502020204030204" pitchFamily="34" charset="0"/>
                <a:cs typeface="Calibri" panose="020F0502020204030204" pitchFamily="34" charset="0"/>
              </a:rPr>
              <a:t>CUANTUM ajutor de incluziune = (275-260)x2.5=15x2.5=37.5</a:t>
            </a: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21</a:t>
            </a:fld>
            <a:endParaRPr lang="en-US"/>
          </a:p>
        </p:txBody>
      </p:sp>
    </p:spTree>
    <p:extLst>
      <p:ext uri="{BB962C8B-B14F-4D97-AF65-F5344CB8AC3E}">
        <p14:creationId xmlns:p14="http://schemas.microsoft.com/office/powerpoint/2010/main" val="263266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862642"/>
            <a:ext cx="8099326" cy="5456496"/>
          </a:xfrm>
        </p:spPr>
        <p:txBody>
          <a:bodyPr>
            <a:normAutofit fontScale="25000" lnSpcReduction="20000"/>
          </a:bodyPr>
          <a:lstStyle/>
          <a:p>
            <a:pPr marL="0" indent="0">
              <a:buNone/>
            </a:pPr>
            <a:r>
              <a:rPr lang="ro-RO" sz="4400" b="1" kern="100" dirty="0">
                <a:latin typeface="Calibri" panose="020F0502020204030204" pitchFamily="34" charset="0"/>
                <a:cs typeface="Calibri" panose="020F0502020204030204" pitchFamily="34" charset="0"/>
              </a:rPr>
              <a:t>O familie cu: 2 adulti si 5 copii </a:t>
            </a:r>
          </a:p>
          <a:p>
            <a:pPr marL="0" indent="0">
              <a:buNone/>
            </a:pPr>
            <a:r>
              <a:rPr lang="ro-RO" sz="4400" b="1" kern="100" dirty="0">
                <a:latin typeface="Calibri" panose="020F0502020204030204" pitchFamily="34" charset="0"/>
                <a:cs typeface="Calibri" panose="020F0502020204030204" pitchFamily="34" charset="0"/>
              </a:rPr>
              <a:t>- 3 copii frecventeaza cursurile scolare</a:t>
            </a:r>
          </a:p>
          <a:p>
            <a:pPr marL="0" indent="0">
              <a:buNone/>
            </a:pPr>
            <a:r>
              <a:rPr lang="ro-RO" sz="4400" b="1" kern="100" dirty="0">
                <a:latin typeface="Calibri" panose="020F0502020204030204" pitchFamily="34" charset="0"/>
                <a:cs typeface="Calibri" panose="020F0502020204030204" pitchFamily="34" charset="0"/>
              </a:rPr>
              <a:t>- venituri 1650 lei ( din care 1100 lei venituri in baza unui contract de munca)</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dimensiune familie (Dfam)</a:t>
            </a:r>
          </a:p>
          <a:p>
            <a:pPr marL="0" indent="0">
              <a:buNone/>
            </a:pPr>
            <a:r>
              <a:rPr lang="ro-RO" sz="4400" b="1" kern="100" dirty="0">
                <a:latin typeface="Calibri" panose="020F0502020204030204" pitchFamily="34" charset="0"/>
                <a:cs typeface="Calibri" panose="020F0502020204030204" pitchFamily="34" charset="0"/>
              </a:rPr>
              <a:t>2 adulti si 5 copii =&gt; 1+0.5+0.5+0.5+0.5+0.5+0.5  = 4 Dfam=4</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venituri</a:t>
            </a:r>
          </a:p>
          <a:p>
            <a:pPr marL="0" indent="0">
              <a:buNone/>
            </a:pPr>
            <a:r>
              <a:rPr lang="ro-RO" sz="4400" b="1" kern="100" dirty="0">
                <a:latin typeface="Calibri" panose="020F0502020204030204" pitchFamily="34" charset="0"/>
                <a:cs typeface="Calibri" panose="020F0502020204030204" pitchFamily="34" charset="0"/>
              </a:rPr>
              <a:t>Aplicare procent reducere 50% =550  veniturile in baza unui contract de munca 1100</a:t>
            </a:r>
          </a:p>
          <a:p>
            <a:pPr marL="0" indent="0">
              <a:buNone/>
            </a:pPr>
            <a:r>
              <a:rPr lang="ro-RO" sz="4400" b="1" kern="100" dirty="0">
                <a:latin typeface="Calibri" panose="020F0502020204030204" pitchFamily="34" charset="0"/>
                <a:cs typeface="Calibri" panose="020F0502020204030204" pitchFamily="34" charset="0"/>
              </a:rPr>
              <a:t>Aplicare prag reducere 500 lei</a:t>
            </a:r>
          </a:p>
          <a:p>
            <a:pPr marL="0" indent="0">
              <a:buNone/>
            </a:pPr>
            <a:r>
              <a:rPr lang="ro-RO" sz="4400" b="1" kern="100" dirty="0">
                <a:latin typeface="Calibri" panose="020F0502020204030204" pitchFamily="34" charset="0"/>
                <a:cs typeface="Calibri" panose="020F0502020204030204" pitchFamily="34" charset="0"/>
              </a:rPr>
              <a:t>Venit total = 1650 – 500=1150</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 net ajustat Vajustat</a:t>
            </a:r>
          </a:p>
          <a:p>
            <a:pPr marL="0" indent="0">
              <a:buNone/>
            </a:pPr>
            <a:r>
              <a:rPr lang="ro-RO" sz="4400" b="1" kern="100" dirty="0">
                <a:latin typeface="Calibri" panose="020F0502020204030204" pitchFamily="34" charset="0"/>
                <a:cs typeface="Calibri" panose="020F0502020204030204" pitchFamily="34" charset="0"/>
              </a:rPr>
              <a:t>Vajustat= Venit total / Dfam</a:t>
            </a:r>
          </a:p>
          <a:p>
            <a:pPr marL="0" indent="0">
              <a:buNone/>
            </a:pPr>
            <a:r>
              <a:rPr lang="ro-RO" sz="4400" b="1" kern="100" dirty="0">
                <a:latin typeface="Calibri" panose="020F0502020204030204" pitchFamily="34" charset="0"/>
                <a:cs typeface="Calibri" panose="020F0502020204030204" pitchFamily="34" charset="0"/>
              </a:rPr>
              <a:t>		Vajustat= 1150/4 = 287.5 lei</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Prag eligibilitate ajutor de incluziune 275 .....ajutor de incluziune NU este eligibil </a:t>
            </a:r>
          </a:p>
          <a:p>
            <a:pPr marL="0" indent="0">
              <a:buNone/>
            </a:pPr>
            <a:r>
              <a:rPr lang="ro-RO" sz="4400" b="1" kern="100" dirty="0">
                <a:latin typeface="Calibri" panose="020F0502020204030204" pitchFamily="34" charset="0"/>
                <a:cs typeface="Calibri" panose="020F0502020204030204" pitchFamily="34" charset="0"/>
              </a:rPr>
              <a:t>CUANTUM ajutor de incluziune = 0</a:t>
            </a: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22</a:t>
            </a:fld>
            <a:endParaRPr lang="en-US"/>
          </a:p>
        </p:txBody>
      </p:sp>
    </p:spTree>
    <p:extLst>
      <p:ext uri="{BB962C8B-B14F-4D97-AF65-F5344CB8AC3E}">
        <p14:creationId xmlns:p14="http://schemas.microsoft.com/office/powerpoint/2010/main" val="352141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086928"/>
            <a:ext cx="2630854" cy="4623759"/>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(1)</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625802" y="1256145"/>
            <a:ext cx="8099326" cy="5172363"/>
          </a:xfrm>
        </p:spPr>
        <p:txBody>
          <a:bodyPr>
            <a:normAutofit/>
          </a:bodyPr>
          <a:lstStyle/>
          <a:p>
            <a:pPr marL="0" indent="0">
              <a:buNone/>
            </a:pPr>
            <a:r>
              <a:rPr lang="ro-RO" b="1" kern="100" dirty="0"/>
              <a:t>Art. 18. - (1) Componenta venitului minim de incluziune reprezentată de ajutorul pentru familia cu copii se acordă în funcţie de nivelul venitului net lunar ajustat şi numărul de copii din familie.</a:t>
            </a:r>
          </a:p>
          <a:p>
            <a:pPr marL="0" indent="0">
              <a:buNone/>
            </a:pPr>
            <a:endParaRPr lang="ro-RO" b="1" kern="100" dirty="0"/>
          </a:p>
          <a:p>
            <a:pPr marL="0" indent="0">
              <a:buNone/>
            </a:pPr>
            <a:r>
              <a:rPr lang="ro-RO" b="1" kern="100" dirty="0"/>
              <a:t>(2) Pentru familia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107 lei, pentru familia cu un copil;</a:t>
            </a:r>
          </a:p>
          <a:p>
            <a:pPr marL="0" indent="0">
              <a:buNone/>
            </a:pPr>
            <a:r>
              <a:rPr lang="ro-RO" b="1" kern="100" dirty="0"/>
              <a:t>b) 214 lei, pentru familia cu 2 copii;</a:t>
            </a:r>
          </a:p>
          <a:p>
            <a:pPr marL="0" indent="0">
              <a:buNone/>
            </a:pPr>
            <a:r>
              <a:rPr lang="ro-RO" b="1" kern="100" dirty="0"/>
              <a:t>c) 321 de lei, pentru familia cu 3 copii;</a:t>
            </a:r>
          </a:p>
          <a:p>
            <a:pPr marL="0" indent="0">
              <a:buNone/>
            </a:pPr>
            <a:r>
              <a:rPr lang="ro-RO" b="1" kern="100" dirty="0"/>
              <a:t>d) 428 de lei, pentru familia cu 4 copii sau mai mulţi.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23</a:t>
            </a:fld>
            <a:endParaRPr lang="en-US"/>
          </a:p>
        </p:txBody>
      </p:sp>
    </p:spTree>
    <p:extLst>
      <p:ext uri="{BB962C8B-B14F-4D97-AF65-F5344CB8AC3E}">
        <p14:creationId xmlns:p14="http://schemas.microsoft.com/office/powerpoint/2010/main" val="386666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121434"/>
            <a:ext cx="2630854" cy="453749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862642"/>
            <a:ext cx="8099326" cy="5456496"/>
          </a:xfrm>
        </p:spPr>
        <p:txBody>
          <a:bodyPr>
            <a:normAutofit/>
          </a:bodyPr>
          <a:lstStyle/>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3) Pentru familia monoparentală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120 de lei, pentru familia cu un copil;</a:t>
            </a:r>
          </a:p>
          <a:p>
            <a:pPr marL="0" indent="0">
              <a:buNone/>
            </a:pPr>
            <a:r>
              <a:rPr lang="ro-RO" b="1" kern="100" dirty="0"/>
              <a:t>b) 240 de lei, pentru familia cu 2 copii;</a:t>
            </a:r>
          </a:p>
          <a:p>
            <a:pPr marL="0" indent="0">
              <a:buNone/>
            </a:pPr>
            <a:r>
              <a:rPr lang="ro-RO" b="1" kern="100" dirty="0"/>
              <a:t>c) 360 de lei, pentru familia cu 3 copii;</a:t>
            </a:r>
          </a:p>
          <a:p>
            <a:pPr marL="0" indent="0">
              <a:buNone/>
            </a:pPr>
            <a:r>
              <a:rPr lang="ro-RO" b="1" kern="100" dirty="0"/>
              <a:t>d) 480 de lei, pentru familia cu 4 copii sau mai mulţi.</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24</a:t>
            </a:fld>
            <a:endParaRPr lang="en-US"/>
          </a:p>
        </p:txBody>
      </p:sp>
    </p:spTree>
    <p:extLst>
      <p:ext uri="{BB962C8B-B14F-4D97-AF65-F5344CB8AC3E}">
        <p14:creationId xmlns:p14="http://schemas.microsoft.com/office/powerpoint/2010/main" val="68258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035170"/>
            <a:ext cx="2630854" cy="4606505"/>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712632"/>
            <a:ext cx="8099326" cy="4606506"/>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4) Pentru familiile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85 de lei, pentru familia cu un copil;</a:t>
            </a:r>
          </a:p>
          <a:p>
            <a:pPr marL="0" indent="0">
              <a:buNone/>
            </a:pPr>
            <a:r>
              <a:rPr lang="ro-RO" b="1" kern="100" dirty="0"/>
              <a:t>b) 170 de lei, pentru familia cu 2 copii;</a:t>
            </a:r>
          </a:p>
          <a:p>
            <a:pPr marL="0" indent="0">
              <a:buNone/>
            </a:pPr>
            <a:r>
              <a:rPr lang="ro-RO" b="1" kern="100" dirty="0"/>
              <a:t>c) 255 de lei, pentru familia cu 3 copii;</a:t>
            </a:r>
          </a:p>
          <a:p>
            <a:pPr marL="0" indent="0">
              <a:buNone/>
            </a:pPr>
            <a:r>
              <a:rPr lang="ro-RO" b="1" kern="100" dirty="0"/>
              <a:t>d) 340 de lei, pentru familia cu 4 copii sau mai mulţi.</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25</a:t>
            </a:fld>
            <a:endParaRPr lang="en-US"/>
          </a:p>
        </p:txBody>
      </p:sp>
    </p:spTree>
    <p:extLst>
      <p:ext uri="{BB962C8B-B14F-4D97-AF65-F5344CB8AC3E}">
        <p14:creationId xmlns:p14="http://schemas.microsoft.com/office/powerpoint/2010/main" val="317047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000664"/>
            <a:ext cx="2630854" cy="4692770"/>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967344"/>
            <a:ext cx="8099326" cy="4351793"/>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5) Pentru familiile monoparentale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110 lei, pentru familia cu un copil;</a:t>
            </a:r>
          </a:p>
          <a:p>
            <a:pPr marL="0" indent="0">
              <a:buNone/>
            </a:pPr>
            <a:r>
              <a:rPr lang="ro-RO" b="1" kern="100" dirty="0"/>
              <a:t>b) 215 lei, pentru familia cu 2 copii;</a:t>
            </a:r>
          </a:p>
          <a:p>
            <a:pPr marL="0" indent="0">
              <a:buNone/>
            </a:pPr>
            <a:r>
              <a:rPr lang="ro-RO" b="1" kern="100" dirty="0"/>
              <a:t>c) 325 de lei, pentru familia cu 3 copii;</a:t>
            </a:r>
          </a:p>
          <a:p>
            <a:pPr marL="0" indent="0">
              <a:buNone/>
            </a:pPr>
            <a:r>
              <a:rPr lang="ro-RO" b="1" kern="100" dirty="0"/>
              <a:t>d) 430 de lei, pentru familia cu 4 copii sau mai mulţi.</a:t>
            </a: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26</a:t>
            </a:fld>
            <a:endParaRPr lang="en-US"/>
          </a:p>
        </p:txBody>
      </p:sp>
    </p:spTree>
    <p:extLst>
      <p:ext uri="{BB962C8B-B14F-4D97-AF65-F5344CB8AC3E}">
        <p14:creationId xmlns:p14="http://schemas.microsoft.com/office/powerpoint/2010/main" val="219084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 </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862642"/>
            <a:ext cx="8099326" cy="5456496"/>
          </a:xfrm>
        </p:spPr>
        <p:txBody>
          <a:bodyPr>
            <a:normAutofit fontScale="25000" lnSpcReduction="20000"/>
          </a:bodyPr>
          <a:lstStyle/>
          <a:p>
            <a:pPr marL="0" indent="0">
              <a:buNone/>
            </a:pPr>
            <a:r>
              <a:rPr lang="ro-RO" sz="4400" b="1" kern="100" dirty="0">
                <a:latin typeface="Calibri" panose="020F0502020204030204" pitchFamily="34" charset="0"/>
                <a:cs typeface="Calibri" panose="020F0502020204030204" pitchFamily="34" charset="0"/>
              </a:rPr>
              <a:t>O familie cu  2 adulti si 2 copii </a:t>
            </a:r>
          </a:p>
          <a:p>
            <a:pPr marL="0" indent="0">
              <a:buNone/>
            </a:pPr>
            <a:r>
              <a:rPr lang="ro-RO" sz="4400" b="1" kern="100" dirty="0">
                <a:latin typeface="Calibri" panose="020F0502020204030204" pitchFamily="34" charset="0"/>
                <a:cs typeface="Calibri" panose="020F0502020204030204" pitchFamily="34" charset="0"/>
              </a:rPr>
              <a:t>- 2 copii frecventeaza cursurile scolare</a:t>
            </a:r>
          </a:p>
          <a:p>
            <a:pPr marL="0" indent="0">
              <a:buNone/>
            </a:pPr>
            <a:r>
              <a:rPr lang="ro-RO" sz="4400" b="1" kern="100" dirty="0">
                <a:latin typeface="Calibri" panose="020F0502020204030204" pitchFamily="34" charset="0"/>
                <a:cs typeface="Calibri" panose="020F0502020204030204" pitchFamily="34" charset="0"/>
              </a:rPr>
              <a:t>- venituri 650 lei (veniturile nu sunt in baza unui contract de munca)</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dimensiune familie (Dfam)</a:t>
            </a:r>
          </a:p>
          <a:p>
            <a:pPr marL="0" indent="0">
              <a:buNone/>
            </a:pPr>
            <a:r>
              <a:rPr lang="ro-RO" sz="4400" b="1" kern="100" dirty="0">
                <a:latin typeface="Calibri" panose="020F0502020204030204" pitchFamily="34" charset="0"/>
                <a:cs typeface="Calibri" panose="020F0502020204030204" pitchFamily="34" charset="0"/>
              </a:rPr>
              <a:t>2 adulti si 2 copii =&gt; 1+0.5+0.5+0.5 = 2.5 Dfam=2.5</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venituri</a:t>
            </a:r>
          </a:p>
          <a:p>
            <a:pPr marL="0" indent="0">
              <a:buNone/>
            </a:pPr>
            <a:r>
              <a:rPr lang="ro-RO" sz="4400" b="1" kern="100" dirty="0">
                <a:latin typeface="Calibri" panose="020F0502020204030204" pitchFamily="34" charset="0"/>
                <a:cs typeface="Calibri" panose="020F0502020204030204" pitchFamily="34" charset="0"/>
              </a:rPr>
              <a:t>Aplicare procent reducere 50% = 0  veniturile nu sunt in baza unui contract de munca</a:t>
            </a:r>
          </a:p>
          <a:p>
            <a:pPr marL="0" indent="0">
              <a:buNone/>
            </a:pPr>
            <a:r>
              <a:rPr lang="ro-RO" sz="4400" b="1" kern="100" dirty="0">
                <a:latin typeface="Calibri" panose="020F0502020204030204" pitchFamily="34" charset="0"/>
                <a:cs typeface="Calibri" panose="020F0502020204030204" pitchFamily="34" charset="0"/>
              </a:rPr>
              <a:t>Venit total = 650 – 0=650</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 net ajustat Vajustat</a:t>
            </a:r>
          </a:p>
          <a:p>
            <a:pPr marL="0" indent="0">
              <a:buNone/>
            </a:pPr>
            <a:r>
              <a:rPr lang="ro-RO" sz="4400" b="1" kern="100" dirty="0">
                <a:latin typeface="Calibri" panose="020F0502020204030204" pitchFamily="34" charset="0"/>
                <a:cs typeface="Calibri" panose="020F0502020204030204" pitchFamily="34" charset="0"/>
              </a:rPr>
              <a:t>Vajustat= Venit total / Dfam</a:t>
            </a:r>
          </a:p>
          <a:p>
            <a:pPr marL="0" indent="0">
              <a:buNone/>
            </a:pPr>
            <a:r>
              <a:rPr lang="ro-RO" sz="4400" b="1" kern="100" dirty="0">
                <a:latin typeface="Calibri" panose="020F0502020204030204" pitchFamily="34" charset="0"/>
                <a:cs typeface="Calibri" panose="020F0502020204030204" pitchFamily="34" charset="0"/>
              </a:rPr>
              <a:t>Vajustat= 650/2.5 = 260 lei</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Prag eligibilitate ajutor pentru familia cu copii 700 lei</a:t>
            </a:r>
          </a:p>
          <a:p>
            <a:pPr marL="0" indent="0">
              <a:buNone/>
            </a:pPr>
            <a:r>
              <a:rPr lang="ro-RO" sz="4400" b="1" kern="100" dirty="0">
                <a:latin typeface="Calibri" panose="020F0502020204030204" pitchFamily="34" charset="0"/>
                <a:cs typeface="Calibri" panose="020F0502020204030204" pitchFamily="34" charset="0"/>
              </a:rPr>
              <a:t>Numar copii ajutor pentru familia cu copii = 2 (frecventeaza cursurile scolare) - ajutor pentru familia cu copii este eligibil </a:t>
            </a:r>
          </a:p>
          <a:p>
            <a:pPr marL="0" indent="0">
              <a:buNone/>
            </a:pPr>
            <a:r>
              <a:rPr lang="ro-RO" sz="4400" b="1" kern="100" dirty="0">
                <a:latin typeface="Calibri" panose="020F0502020204030204" pitchFamily="34" charset="0"/>
                <a:cs typeface="Calibri" panose="020F0502020204030204" pitchFamily="34" charset="0"/>
              </a:rPr>
              <a:t>Transa de venit ajutor pentru familia cu copii &lt;275  nr.copii=2</a:t>
            </a:r>
          </a:p>
          <a:p>
            <a:pPr marL="0" indent="0">
              <a:buNone/>
            </a:pPr>
            <a:r>
              <a:rPr lang="ro-RO" sz="4400" b="1" kern="100" dirty="0">
                <a:latin typeface="Calibri" panose="020F0502020204030204" pitchFamily="34" charset="0"/>
                <a:cs typeface="Calibri" panose="020F0502020204030204" pitchFamily="34" charset="0"/>
              </a:rPr>
              <a:t>CUANTUM ajutor pentru familia cu copii = 214 lei</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27</a:t>
            </a:fld>
            <a:endParaRPr lang="en-US"/>
          </a:p>
        </p:txBody>
      </p:sp>
    </p:spTree>
    <p:extLst>
      <p:ext uri="{BB962C8B-B14F-4D97-AF65-F5344CB8AC3E}">
        <p14:creationId xmlns:p14="http://schemas.microsoft.com/office/powerpoint/2010/main" val="218092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 </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4092674" y="862642"/>
            <a:ext cx="8099326" cy="5456496"/>
          </a:xfrm>
        </p:spPr>
        <p:txBody>
          <a:bodyPr>
            <a:normAutofit fontScale="25000" lnSpcReduction="20000"/>
          </a:bodyPr>
          <a:lstStyle/>
          <a:p>
            <a:pPr marL="0" indent="0">
              <a:buNone/>
            </a:pPr>
            <a:r>
              <a:rPr lang="ro-RO" sz="4400" b="1" kern="100" dirty="0">
                <a:latin typeface="Calibri" panose="020F0502020204030204" pitchFamily="34" charset="0"/>
                <a:cs typeface="Calibri" panose="020F0502020204030204" pitchFamily="34" charset="0"/>
              </a:rPr>
              <a:t>O familie cu: 2 adulti si 5 copii </a:t>
            </a:r>
          </a:p>
          <a:p>
            <a:pPr marL="0" indent="0">
              <a:buNone/>
            </a:pPr>
            <a:r>
              <a:rPr lang="ro-RO" sz="4400" b="1" kern="100" dirty="0">
                <a:latin typeface="Calibri" panose="020F0502020204030204" pitchFamily="34" charset="0"/>
                <a:cs typeface="Calibri" panose="020F0502020204030204" pitchFamily="34" charset="0"/>
              </a:rPr>
              <a:t>- 3 copii frecventeaza cursurile scolare</a:t>
            </a:r>
          </a:p>
          <a:p>
            <a:pPr marL="0" indent="0">
              <a:buNone/>
            </a:pPr>
            <a:r>
              <a:rPr lang="ro-RO" sz="4400" b="1" kern="100" dirty="0">
                <a:latin typeface="Calibri" panose="020F0502020204030204" pitchFamily="34" charset="0"/>
                <a:cs typeface="Calibri" panose="020F0502020204030204" pitchFamily="34" charset="0"/>
              </a:rPr>
              <a:t>- venituri 1650 lei ( din care 1100 lei venituri in baza unui contract de munca)</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dimensiune familie (Dfam)</a:t>
            </a:r>
          </a:p>
          <a:p>
            <a:pPr marL="0" indent="0">
              <a:buNone/>
            </a:pPr>
            <a:r>
              <a:rPr lang="ro-RO" sz="4400" b="1" kern="100" dirty="0">
                <a:latin typeface="Calibri" panose="020F0502020204030204" pitchFamily="34" charset="0"/>
                <a:cs typeface="Calibri" panose="020F0502020204030204" pitchFamily="34" charset="0"/>
              </a:rPr>
              <a:t>2 adulti si 5 copii =&gt; 1+0.5+0.5+0.5+0.5+0.5+0.5  = 4 Dfam=4</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venituri</a:t>
            </a:r>
          </a:p>
          <a:p>
            <a:pPr marL="0" indent="0">
              <a:buNone/>
            </a:pPr>
            <a:r>
              <a:rPr lang="ro-RO" sz="4400" b="1" kern="100" dirty="0">
                <a:latin typeface="Calibri" panose="020F0502020204030204" pitchFamily="34" charset="0"/>
                <a:cs typeface="Calibri" panose="020F0502020204030204" pitchFamily="34" charset="0"/>
              </a:rPr>
              <a:t>Aplicare procent reducere 50% =550  veniturile in baza unui contract de munca 1100</a:t>
            </a:r>
          </a:p>
          <a:p>
            <a:pPr marL="0" indent="0">
              <a:buNone/>
            </a:pPr>
            <a:r>
              <a:rPr lang="ro-RO" sz="4400" b="1" kern="100" dirty="0">
                <a:latin typeface="Calibri" panose="020F0502020204030204" pitchFamily="34" charset="0"/>
                <a:cs typeface="Calibri" panose="020F0502020204030204" pitchFamily="34" charset="0"/>
              </a:rPr>
              <a:t>Aplicare prag reducere 500 lei</a:t>
            </a:r>
          </a:p>
          <a:p>
            <a:pPr marL="0" indent="0">
              <a:buNone/>
            </a:pPr>
            <a:r>
              <a:rPr lang="ro-RO" sz="4400" b="1" kern="100" dirty="0">
                <a:latin typeface="Calibri" panose="020F0502020204030204" pitchFamily="34" charset="0"/>
                <a:cs typeface="Calibri" panose="020F0502020204030204" pitchFamily="34" charset="0"/>
              </a:rPr>
              <a:t>Venit total = 1650 – 500=1150</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r>
              <a:rPr lang="ro-RO" sz="4400" b="1" kern="100" dirty="0">
                <a:latin typeface="Calibri" panose="020F0502020204030204" pitchFamily="34" charset="0"/>
                <a:cs typeface="Calibri" panose="020F0502020204030204" pitchFamily="34" charset="0"/>
              </a:rPr>
              <a:t>CALCUL venit net ajustat Vajustat</a:t>
            </a:r>
          </a:p>
          <a:p>
            <a:pPr marL="0" indent="0">
              <a:buNone/>
            </a:pPr>
            <a:r>
              <a:rPr lang="ro-RO" sz="4400" b="1" kern="100" dirty="0">
                <a:latin typeface="Calibri" panose="020F0502020204030204" pitchFamily="34" charset="0"/>
                <a:cs typeface="Calibri" panose="020F0502020204030204" pitchFamily="34" charset="0"/>
              </a:rPr>
              <a:t>Vajustat= Venit total / Dfam</a:t>
            </a:r>
          </a:p>
          <a:p>
            <a:pPr marL="0" indent="0">
              <a:buNone/>
            </a:pPr>
            <a:r>
              <a:rPr lang="ro-RO" sz="4400" b="1" kern="100" dirty="0">
                <a:latin typeface="Calibri" panose="020F0502020204030204" pitchFamily="34" charset="0"/>
                <a:cs typeface="Calibri" panose="020F0502020204030204" pitchFamily="34" charset="0"/>
              </a:rPr>
              <a:t>		Vajustat= 1150/4 = 287.5 lei</a:t>
            </a:r>
          </a:p>
          <a:p>
            <a:pPr marL="0" indent="0">
              <a:buNone/>
            </a:pPr>
            <a:r>
              <a:rPr lang="ro-RO" sz="4400" b="1" kern="100" dirty="0">
                <a:latin typeface="Calibri" panose="020F0502020204030204" pitchFamily="34" charset="0"/>
                <a:cs typeface="Calibri" panose="020F0502020204030204" pitchFamily="34" charset="0"/>
              </a:rPr>
              <a:t>Prag eligibilitate ajutor pentru familia cu copii 700 lei</a:t>
            </a:r>
          </a:p>
          <a:p>
            <a:pPr marL="0" indent="0">
              <a:buNone/>
            </a:pPr>
            <a:r>
              <a:rPr lang="ro-RO" sz="4400" b="1" kern="100" dirty="0">
                <a:latin typeface="Calibri" panose="020F0502020204030204" pitchFamily="34" charset="0"/>
                <a:cs typeface="Calibri" panose="020F0502020204030204" pitchFamily="34" charset="0"/>
              </a:rPr>
              <a:t>Numar copii ajutor pentru familia cu copii =3 (frecventeaza cursurile scolare)  - ajutor pentru familia cu copii este eligibil </a:t>
            </a:r>
          </a:p>
          <a:p>
            <a:pPr marL="0" indent="0">
              <a:buNone/>
            </a:pPr>
            <a:r>
              <a:rPr lang="ro-RO" sz="4400" b="1" kern="100" dirty="0">
                <a:latin typeface="Calibri" panose="020F0502020204030204" pitchFamily="34" charset="0"/>
                <a:cs typeface="Calibri" panose="020F0502020204030204" pitchFamily="34" charset="0"/>
              </a:rPr>
              <a:t>Transa de venit ajutor pentru familia cu copii &gt;275  nr.copii=3</a:t>
            </a:r>
          </a:p>
          <a:p>
            <a:pPr marL="0" indent="0">
              <a:buNone/>
            </a:pPr>
            <a:r>
              <a:rPr lang="ro-RO" sz="4400" b="1" kern="100" dirty="0">
                <a:latin typeface="Calibri" panose="020F0502020204030204" pitchFamily="34" charset="0"/>
                <a:cs typeface="Calibri" panose="020F0502020204030204" pitchFamily="34" charset="0"/>
              </a:rPr>
              <a:t>CUANTUM ajutor pentru familia cu copii = 255 lei</a:t>
            </a:r>
          </a:p>
          <a:p>
            <a:pPr marL="0" indent="0">
              <a:buNone/>
            </a:pPr>
            <a:endParaRPr lang="ro-RO" sz="4400" b="1" kern="100" dirty="0">
              <a:latin typeface="Calibri" panose="020F0502020204030204" pitchFamily="34" charset="0"/>
              <a:cs typeface="Calibri" panose="020F0502020204030204" pitchFamily="34" charset="0"/>
            </a:endParaRPr>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28</a:t>
            </a:fld>
            <a:endParaRPr lang="en-US"/>
          </a:p>
        </p:txBody>
      </p:sp>
    </p:spTree>
    <p:extLst>
      <p:ext uri="{BB962C8B-B14F-4D97-AF65-F5344CB8AC3E}">
        <p14:creationId xmlns:p14="http://schemas.microsoft.com/office/powerpoint/2010/main" val="385504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884218"/>
            <a:ext cx="8099326" cy="4434920"/>
          </a:xfrm>
        </p:spPr>
        <p:txBody>
          <a:bodyPr>
            <a:normAutofit/>
          </a:bodyPr>
          <a:lstStyle/>
          <a:p>
            <a:pPr marL="0" indent="0">
              <a:buNone/>
            </a:pPr>
            <a:r>
              <a:rPr lang="ro-RO" b="1" kern="100" dirty="0">
                <a:latin typeface="+mj-lt"/>
              </a:rPr>
              <a:t>Art. </a:t>
            </a:r>
            <a:r>
              <a:rPr lang="ro-RO" sz="2000" kern="100" dirty="0">
                <a:effectLst/>
                <a:latin typeface="+mj-lt"/>
                <a:ea typeface="Calibri" panose="020F0502020204030204" pitchFamily="34" charset="0"/>
                <a:cs typeface="Times New Roman" panose="02020603050405020304" pitchFamily="18" charset="0"/>
              </a:rPr>
              <a:t>32. – </a:t>
            </a:r>
          </a:p>
          <a:p>
            <a:pPr marL="0" indent="0">
              <a:buNone/>
            </a:pPr>
            <a:r>
              <a:rPr lang="ro-RO" sz="2000" kern="100" dirty="0">
                <a:effectLst/>
                <a:latin typeface="+mj-lt"/>
                <a:ea typeface="Calibri" panose="020F0502020204030204" pitchFamily="34" charset="0"/>
                <a:cs typeface="Times New Roman" panose="02020603050405020304" pitchFamily="18" charset="0"/>
              </a:rPr>
              <a:t>(1) </a:t>
            </a:r>
            <a:r>
              <a:rPr lang="ro-RO" sz="2000" b="1" kern="100" dirty="0">
                <a:effectLst/>
                <a:latin typeface="+mj-lt"/>
                <a:ea typeface="Calibri" panose="020F0502020204030204" pitchFamily="34" charset="0"/>
                <a:cs typeface="Times New Roman" panose="02020603050405020304" pitchFamily="18" charset="0"/>
              </a:rPr>
              <a:t>Cererea de acordare </a:t>
            </a:r>
            <a:r>
              <a:rPr lang="ro-RO" sz="2000" kern="100" dirty="0">
                <a:effectLst/>
                <a:latin typeface="+mj-lt"/>
                <a:ea typeface="Calibri" panose="020F0502020204030204" pitchFamily="34" charset="0"/>
                <a:cs typeface="Times New Roman" panose="02020603050405020304" pitchFamily="18" charset="0"/>
              </a:rPr>
              <a:t>a venitului minim de incluziune, însoţită de </a:t>
            </a:r>
            <a:r>
              <a:rPr lang="ro-RO" sz="2000" b="1" kern="100" dirty="0">
                <a:effectLst/>
                <a:latin typeface="+mj-lt"/>
                <a:ea typeface="Calibri" panose="020F0502020204030204" pitchFamily="34" charset="0"/>
                <a:cs typeface="Times New Roman" panose="02020603050405020304" pitchFamily="18" charset="0"/>
              </a:rPr>
              <a:t>documentele doveditoare </a:t>
            </a:r>
            <a:r>
              <a:rPr lang="ro-RO" sz="2000" kern="100" dirty="0">
                <a:effectLst/>
                <a:latin typeface="+mj-lt"/>
                <a:ea typeface="Calibri" panose="020F0502020204030204" pitchFamily="34" charset="0"/>
                <a:cs typeface="Times New Roman" panose="02020603050405020304" pitchFamily="18" charset="0"/>
              </a:rPr>
              <a:t>şi </a:t>
            </a:r>
            <a:r>
              <a:rPr lang="ro-RO" sz="2000" b="1" kern="100" dirty="0">
                <a:effectLst/>
                <a:latin typeface="+mj-lt"/>
                <a:ea typeface="Calibri" panose="020F0502020204030204" pitchFamily="34" charset="0"/>
                <a:cs typeface="Times New Roman" panose="02020603050405020304" pitchFamily="18" charset="0"/>
              </a:rPr>
              <a:t>angajamentul de plată</a:t>
            </a:r>
            <a:r>
              <a:rPr lang="ro-RO" sz="2000" kern="100" dirty="0">
                <a:effectLst/>
                <a:latin typeface="+mj-lt"/>
                <a:ea typeface="Calibri" panose="020F0502020204030204" pitchFamily="34" charset="0"/>
                <a:cs typeface="Times New Roman" panose="02020603050405020304" pitchFamily="18" charset="0"/>
              </a:rPr>
              <a:t>, inclusiv în cazul cetăţenilor străini sau apatrizi, precum şi al persoanelor fără adăpost, se </a:t>
            </a:r>
            <a:r>
              <a:rPr lang="ro-RO" sz="2000" b="1" kern="100" dirty="0">
                <a:effectLst/>
                <a:latin typeface="+mj-lt"/>
                <a:ea typeface="Calibri" panose="020F0502020204030204" pitchFamily="34" charset="0"/>
                <a:cs typeface="Times New Roman" panose="02020603050405020304" pitchFamily="18" charset="0"/>
              </a:rPr>
              <a:t>depune pe suport hârtie sau se transmite electronic </a:t>
            </a:r>
            <a:r>
              <a:rPr lang="ro-RO" sz="2000" kern="100" dirty="0">
                <a:effectLst/>
                <a:latin typeface="+mj-lt"/>
                <a:ea typeface="Calibri" panose="020F0502020204030204" pitchFamily="34" charset="0"/>
                <a:cs typeface="Times New Roman" panose="02020603050405020304" pitchFamily="18" charset="0"/>
              </a:rPr>
              <a:t>şi se înregistrează la </a:t>
            </a:r>
            <a:r>
              <a:rPr lang="ro-RO" sz="2000" b="1" kern="100" dirty="0">
                <a:effectLst/>
                <a:latin typeface="+mj-lt"/>
                <a:ea typeface="Calibri" panose="020F0502020204030204" pitchFamily="34" charset="0"/>
                <a:cs typeface="Times New Roman" panose="02020603050405020304" pitchFamily="18" charset="0"/>
              </a:rPr>
              <a:t>serviciul public de asistenţă socială de la nivelul primăriei comunei, oraşului, municipiului sau a sectorului municipiului Bucureşti</a:t>
            </a:r>
            <a:r>
              <a:rPr lang="ro-RO" sz="2000"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29</a:t>
            </a:fld>
            <a:endParaRPr lang="en-US"/>
          </a:p>
        </p:txBody>
      </p:sp>
    </p:spTree>
    <p:extLst>
      <p:ext uri="{BB962C8B-B14F-4D97-AF65-F5344CB8AC3E}">
        <p14:creationId xmlns:p14="http://schemas.microsoft.com/office/powerpoint/2010/main" val="118609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a:bodyPr>
          <a:lstStyle/>
          <a:p>
            <a:r>
              <a:rPr lang="ro-RO" dirty="0"/>
              <a:t>Când intră in vigoare?</a:t>
            </a:r>
            <a:br>
              <a:rPr lang="ro-RO" dirty="0"/>
            </a:br>
            <a:endParaRPr lang="ro-RO" dirty="0"/>
          </a:p>
        </p:txBody>
      </p:sp>
      <p:sp>
        <p:nvSpPr>
          <p:cNvPr id="3" name="Content Placeholder 2"/>
          <p:cNvSpPr>
            <a:spLocks noGrp="1"/>
          </p:cNvSpPr>
          <p:nvPr>
            <p:ph idx="1"/>
          </p:nvPr>
        </p:nvSpPr>
        <p:spPr>
          <a:xfrm>
            <a:off x="4622800" y="1250462"/>
            <a:ext cx="6769101" cy="4921737"/>
          </a:xfrm>
        </p:spPr>
        <p:txBody>
          <a:bodyPr>
            <a:normAutofit/>
          </a:bodyPr>
          <a:lstStyle/>
          <a:p>
            <a:pPr marL="0" lvl="0" indent="0">
              <a:buNone/>
            </a:pPr>
            <a:endParaRPr lang="ro-RO" b="1" kern="100" dirty="0">
              <a:effectLst/>
            </a:endParaRPr>
          </a:p>
          <a:p>
            <a:pPr marL="0" lvl="0" indent="0">
              <a:buNone/>
            </a:pPr>
            <a:endParaRPr lang="ro-RO" b="1" kern="100" dirty="0"/>
          </a:p>
          <a:p>
            <a:pPr marL="0" lvl="0" indent="0">
              <a:buNone/>
            </a:pPr>
            <a:r>
              <a:rPr lang="ro-RO" b="1" kern="100" dirty="0">
                <a:effectLst/>
              </a:rPr>
              <a:t>Legea 196/2016 a intrat în vigoare la data de </a:t>
            </a:r>
            <a:r>
              <a:rPr lang="ro-RO" b="1" kern="100" dirty="0">
                <a:solidFill>
                  <a:schemeClr val="accent5"/>
                </a:solidFill>
                <a:effectLst/>
              </a:rPr>
              <a:t>1 Aprilie 2023, cu excepția art. 94 si 96</a:t>
            </a:r>
            <a:r>
              <a:rPr lang="ro-RO" b="1" kern="100" dirty="0">
                <a:effectLst/>
              </a:rPr>
              <a:t>, precum și a reglementărilor </a:t>
            </a:r>
            <a:r>
              <a:rPr lang="x-none" b="1" kern="100" dirty="0">
                <a:effectLst/>
              </a:rPr>
              <a:t>referitoare la solicitarea, acordarea, stabilirea dreptului şi plata venitului minim de incluziune, inclusiv a măsurilor complementare acestuia prevăzute pentru beneficiarii venitului minim de incluziune, care se aplică de la </a:t>
            </a:r>
            <a:r>
              <a:rPr lang="x-none" b="1" kern="100" dirty="0">
                <a:solidFill>
                  <a:schemeClr val="accent5"/>
                </a:solidFill>
                <a:effectLst/>
              </a:rPr>
              <a:t>1 ianuarie 2024</a:t>
            </a:r>
            <a:r>
              <a:rPr lang="ro-RO" b="1" kern="100" dirty="0">
                <a:solidFill>
                  <a:schemeClr val="accent5"/>
                </a:solidFill>
                <a:effectLst/>
              </a:rPr>
              <a:t>.</a:t>
            </a:r>
            <a:endParaRPr lang="x-none" b="1" kern="100" dirty="0">
              <a:solidFill>
                <a:schemeClr val="accent5"/>
              </a:solidFill>
              <a:effectLst/>
            </a:endParaRPr>
          </a:p>
          <a:p>
            <a:pPr marL="0" indent="0">
              <a:buNone/>
            </a:pPr>
            <a:endParaRPr lang="ro-RO" dirty="0"/>
          </a:p>
        </p:txBody>
      </p:sp>
      <p:sp>
        <p:nvSpPr>
          <p:cNvPr id="10" name="Footer Placeholder 8"/>
          <p:cNvSpPr>
            <a:spLocks noGrp="1"/>
          </p:cNvSpPr>
          <p:nvPr>
            <p:ph type="ftr" sz="quarter" idx="11"/>
          </p:nvPr>
        </p:nvSpPr>
        <p:spPr>
          <a:xfrm rot="5400000">
            <a:off x="10118764" y="4237870"/>
            <a:ext cx="3344053" cy="365125"/>
          </a:xfrm>
        </p:spPr>
        <p:txBody>
          <a:bodyPr/>
          <a:lstStyle/>
          <a:p>
            <a:pPr>
              <a:spcAft>
                <a:spcPts val="600"/>
              </a:spcAft>
            </a:pPr>
            <a:r>
              <a:rPr lang="en-US"/>
              <a:t>Sample Footer Text</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736436"/>
            <a:ext cx="8099326" cy="4582702"/>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(2) </a:t>
            </a:r>
            <a:r>
              <a:rPr lang="ro-RO" b="1" kern="100" dirty="0">
                <a:effectLst/>
                <a:latin typeface="+mj-lt"/>
                <a:ea typeface="Calibri" panose="020F0502020204030204" pitchFamily="34" charset="0"/>
                <a:cs typeface="Times New Roman" panose="02020603050405020304" pitchFamily="18" charset="0"/>
              </a:rPr>
              <a:t>Cererile, declaraţiile şi documentele depuse </a:t>
            </a:r>
            <a:r>
              <a:rPr lang="ro-RO" kern="100" dirty="0">
                <a:effectLst/>
                <a:latin typeface="+mj-lt"/>
                <a:ea typeface="Calibri" panose="020F0502020204030204" pitchFamily="34" charset="0"/>
                <a:cs typeface="Times New Roman" panose="02020603050405020304" pitchFamily="18" charset="0"/>
              </a:rPr>
              <a:t>în vederea acordării venitului minim de incluziune </a:t>
            </a:r>
            <a:r>
              <a:rPr lang="ro-RO" b="1" kern="100" dirty="0">
                <a:effectLst/>
                <a:latin typeface="+mj-lt"/>
                <a:ea typeface="Calibri" panose="020F0502020204030204" pitchFamily="34" charset="0"/>
                <a:cs typeface="Times New Roman" panose="02020603050405020304" pitchFamily="18" charset="0"/>
              </a:rPr>
              <a:t>se prelucrează în format electronic </a:t>
            </a:r>
            <a:r>
              <a:rPr lang="ro-RO" kern="100" dirty="0">
                <a:effectLst/>
                <a:latin typeface="+mj-lt"/>
                <a:ea typeface="Calibri" panose="020F0502020204030204" pitchFamily="34" charset="0"/>
                <a:cs typeface="Times New Roman" panose="02020603050405020304" pitchFamily="18" charset="0"/>
              </a:rPr>
              <a:t>de către </a:t>
            </a:r>
            <a:r>
              <a:rPr lang="ro-RO" b="1" kern="100" dirty="0">
                <a:effectLst/>
                <a:latin typeface="+mj-lt"/>
                <a:ea typeface="Calibri" panose="020F0502020204030204" pitchFamily="34" charset="0"/>
                <a:cs typeface="Times New Roman" panose="02020603050405020304" pitchFamily="18" charset="0"/>
              </a:rPr>
              <a:t>personalul serviciului public de asistenţă socială de la nivelul primăriei comunei, oraşului, municipiului sau a sectorului municipiului Bucureşti</a:t>
            </a:r>
            <a:r>
              <a:rPr lang="ro-RO"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 în cadrul sistemului informatic pentru domeniul asistenţei sociale, respectiv Sistemul naţional informatic pentru asistenţă socială, denumit în continuare SNIAS.</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30</a:t>
            </a:fld>
            <a:endParaRPr lang="en-US"/>
          </a:p>
        </p:txBody>
      </p:sp>
    </p:spTree>
    <p:extLst>
      <p:ext uri="{BB962C8B-B14F-4D97-AF65-F5344CB8AC3E}">
        <p14:creationId xmlns:p14="http://schemas.microsoft.com/office/powerpoint/2010/main" val="342826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conține cererea pentru obținerea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862642"/>
            <a:ext cx="8099326" cy="5456496"/>
          </a:xfrm>
        </p:spPr>
        <p:txBody>
          <a:bodyPr>
            <a:normAutofit lnSpcReduction="10000"/>
          </a:bodyPr>
          <a:lstStyle/>
          <a:p>
            <a:pPr marL="0" indent="0">
              <a:buNone/>
            </a:pPr>
            <a:endPar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b="1" kern="100" dirty="0">
                <a:solidFill>
                  <a:srgbClr val="333333"/>
                </a:solidFill>
                <a:effectLst/>
                <a:latin typeface="+mj-lt"/>
                <a:ea typeface="Calibri" panose="020F0502020204030204" pitchFamily="34" charset="0"/>
                <a:cs typeface="Times New Roman" panose="02020603050405020304" pitchFamily="18" charset="0"/>
              </a:rPr>
              <a:t>Art. 29.</a:t>
            </a:r>
            <a:endParaRPr lang="en-US" kern="100" dirty="0">
              <a:effectLst/>
              <a:latin typeface="+mj-lt"/>
              <a:ea typeface="Calibri" panose="020F0502020204030204" pitchFamily="34" charset="0"/>
              <a:cs typeface="Times New Roman" panose="02020603050405020304" pitchFamily="18" charset="0"/>
            </a:endParaRPr>
          </a:p>
          <a:p>
            <a:pPr marL="0" indent="0" algn="just">
              <a:lnSpc>
                <a:spcPts val="1725"/>
              </a:lnSpc>
              <a:buNone/>
            </a:pPr>
            <a:r>
              <a:rPr lang="en-US" sz="2000" dirty="0">
                <a:solidFill>
                  <a:srgbClr val="333333"/>
                </a:solidFill>
                <a:effectLst/>
                <a:latin typeface="+mj-lt"/>
                <a:ea typeface="Times New Roman" panose="02020603050405020304" pitchFamily="18" charset="0"/>
              </a:rPr>
              <a:t>(</a:t>
            </a:r>
            <a:r>
              <a:rPr lang="en-US" dirty="0">
                <a:solidFill>
                  <a:srgbClr val="333333"/>
                </a:solidFill>
                <a:effectLst/>
                <a:latin typeface="+mj-lt"/>
                <a:ea typeface="Times New Roman" panose="02020603050405020304" pitchFamily="18" charset="0"/>
              </a:rPr>
              <a:t>2) Cererea prevăzută la </a:t>
            </a:r>
            <a:r>
              <a:rPr lang="en-US" u="sng" dirty="0">
                <a:solidFill>
                  <a:srgbClr val="333333"/>
                </a:solidFill>
                <a:effectLst/>
                <a:latin typeface="+mj-lt"/>
                <a:ea typeface="Times New Roman" panose="02020603050405020304" pitchFamily="18" charset="0"/>
                <a:hlinkClick r:id="rId2"/>
              </a:rPr>
              <a:t>alin. (1)</a:t>
            </a:r>
            <a:r>
              <a:rPr lang="en-US" dirty="0">
                <a:solidFill>
                  <a:srgbClr val="333333"/>
                </a:solidFill>
                <a:effectLst/>
                <a:latin typeface="+mj-lt"/>
                <a:ea typeface="Times New Roman" panose="02020603050405020304" pitchFamily="18" charset="0"/>
              </a:rPr>
              <a:t> conţine date privind persoana îndreptăţită, date privind componenţa familiei, veniturile realizate de membrii acesteia şi bunurile deţinute, tipul de locuinţă, numărul persoanelor care locuiesc la aceeaşi adresă de domiciliu sau reşedinţă, informaţii referitoare la situaţia educaţională şi profesională a persoanei îndreptăţite, a membrilor de familie, precum şi informaţii privind nevoile speciale şi situaţiile particulare în care aceştia se află.</a:t>
            </a:r>
            <a:endParaRPr lang="ro-RO" dirty="0">
              <a:solidFill>
                <a:srgbClr val="333333"/>
              </a:solidFill>
              <a:effectLst/>
              <a:latin typeface="+mj-lt"/>
              <a:ea typeface="Times New Roman" panose="02020603050405020304" pitchFamily="18" charset="0"/>
            </a:endParaRPr>
          </a:p>
          <a:p>
            <a:pPr marL="0" indent="0" algn="just">
              <a:lnSpc>
                <a:spcPts val="1725"/>
              </a:lnSpc>
              <a:buNone/>
            </a:pPr>
            <a:endParaRPr lang="en-US" dirty="0">
              <a:effectLst/>
              <a:latin typeface="+mj-lt"/>
              <a:ea typeface="Times New Roman" panose="02020603050405020304" pitchFamily="18" charset="0"/>
            </a:endParaRPr>
          </a:p>
          <a:p>
            <a:pPr marL="0" indent="0" algn="just">
              <a:lnSpc>
                <a:spcPts val="1725"/>
              </a:lnSpc>
              <a:buNone/>
            </a:pPr>
            <a:r>
              <a:rPr lang="en-US" dirty="0">
                <a:solidFill>
                  <a:srgbClr val="333333"/>
                </a:solidFill>
                <a:effectLst/>
                <a:latin typeface="+mj-lt"/>
                <a:ea typeface="Times New Roman" panose="02020603050405020304" pitchFamily="18" charset="0"/>
              </a:rPr>
              <a:t>(3) Pentru facilitarea accesului la acordarea dreptului la venit minim de incluziune, precum şi pentru prelucrarea şi verificarea electronică a datelor şi informaţiilor referitoare la îndeplinirea condiţiilor de eligibilitate, formularul de cerere şi declaraţia pe propria răspundere sunt redactate pe secţiuni.</a:t>
            </a:r>
            <a:endParaRPr lang="en-US" dirty="0">
              <a:effectLst/>
              <a:latin typeface="+mj-lt"/>
              <a:ea typeface="Times New Roman" panose="02020603050405020304" pitchFamily="18" charset="0"/>
            </a:endParaRPr>
          </a:p>
          <a:p>
            <a:pPr marL="0" indent="0">
              <a:buNone/>
            </a:pPr>
            <a:endParaRPr lang="en-US" sz="2000" kern="100" dirty="0">
              <a:effectLst/>
              <a:latin typeface="+mj-lt"/>
              <a:ea typeface="Calibri" panose="020F0502020204030204" pitchFamily="34" charset="0"/>
              <a:cs typeface="Times New Roman" panose="02020603050405020304" pitchFamily="18" charset="0"/>
            </a:endParaRPr>
          </a:p>
          <a:p>
            <a:pPr marL="0" indent="0">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sz="2000" b="1" kern="100" dirty="0">
                <a:effectLst/>
                <a:latin typeface="Calibri" panose="020F0502020204030204" pitchFamily="34" charset="0"/>
                <a:ea typeface="Calibri" panose="020F0502020204030204" pitchFamily="34" charset="0"/>
                <a:cs typeface="Times New Roman" panose="02020603050405020304" pitchFamily="18" charset="0"/>
              </a:rPr>
              <a:t>Model cerere – Anexa nr.1 la Normele metodologice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31</a:t>
            </a:fld>
            <a:endParaRPr lang="en-US"/>
          </a:p>
        </p:txBody>
      </p:sp>
    </p:spTree>
    <p:extLst>
      <p:ext uri="{BB962C8B-B14F-4D97-AF65-F5344CB8AC3E}">
        <p14:creationId xmlns:p14="http://schemas.microsoft.com/office/powerpoint/2010/main" val="401413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191109"/>
            <a:ext cx="2630854" cy="310551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Procesul de acordare al VMI</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862642"/>
            <a:ext cx="8099326" cy="5456496"/>
          </a:xfrm>
        </p:spPr>
        <p:txBody>
          <a:bodyPr>
            <a:normAutofit/>
          </a:bodyPr>
          <a:lstStyle/>
          <a:p>
            <a:pPr marL="0" indent="0">
              <a:buNone/>
            </a:pPr>
            <a:endPar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623" y="862642"/>
            <a:ext cx="7596276" cy="5456497"/>
          </a:xfrm>
          <a:prstGeom prst="rect">
            <a:avLst/>
          </a:prstGeom>
        </p:spPr>
      </p:pic>
    </p:spTree>
    <p:extLst>
      <p:ext uri="{BB962C8B-B14F-4D97-AF65-F5344CB8AC3E}">
        <p14:creationId xmlns:p14="http://schemas.microsoft.com/office/powerpoint/2010/main" val="250280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1209964"/>
            <a:ext cx="8099326" cy="5109174"/>
          </a:xfrm>
        </p:spPr>
        <p:txBody>
          <a:bodyPr>
            <a:normAutofit/>
          </a:bodyPr>
          <a:lstStyle/>
          <a:p>
            <a:pPr marL="0" indent="0">
              <a:buNone/>
            </a:pPr>
            <a:endPar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1. Validarea componenţei familiei:</a:t>
            </a: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Se verifică situaţia declarată a persoanei singure sau a familiei, după caz, prin verificarea informaţiilor referitoare la actele de identitate, CNP şi stare civilă prin intermediul SNIAS, pe baza informaţiilor din bazele de date referitoare la evidenţa populaţiei şi stare civilă.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33</a:t>
            </a:fld>
            <a:endParaRPr lang="en-US"/>
          </a:p>
        </p:txBody>
      </p:sp>
    </p:spTree>
    <p:extLst>
      <p:ext uri="{BB962C8B-B14F-4D97-AF65-F5344CB8AC3E}">
        <p14:creationId xmlns:p14="http://schemas.microsoft.com/office/powerpoint/2010/main" val="2858209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61148" y="1176678"/>
            <a:ext cx="8099326" cy="4891613"/>
          </a:xfrm>
        </p:spPr>
        <p:txBody>
          <a:bodyPr>
            <a:normAutofit/>
          </a:bodyPr>
          <a:lstStyle/>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2. Verificarea venitului total al persoanei singure/familiei: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Pentru fiecare membru al familiei vor fi verificate informaţiile referitoare la veniturile lunare sau anuale aflate în evidenţele ANAF.</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Veniturile anuale sau lunare vor fi evidenţiate pe categorii de venituri pentru fiecare membru de familie în parte.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c) Pentru fiecare membru de familie în parte vor fi verificate existenţa şi valoarea veniturilor exceptate potrivit legii în bazele de date ale instituţiilor plătitoare a acestor tipuri de venituri.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d) Pot fi solicitate documente justificative de la alte instituţii sau de la solicitant, după caz, în situaţia în care informaţiile obţinute în urma verificării prin intermediul SNIAS sunt incomplete sau eronate.</a:t>
            </a:r>
            <a:endParaRPr lang="en-US" sz="1800" dirty="0">
              <a:effectLst/>
              <a:latin typeface="+mj-lt"/>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34</a:t>
            </a:fld>
            <a:endParaRPr lang="en-US"/>
          </a:p>
        </p:txBody>
      </p:sp>
    </p:spTree>
    <p:extLst>
      <p:ext uri="{BB962C8B-B14F-4D97-AF65-F5344CB8AC3E}">
        <p14:creationId xmlns:p14="http://schemas.microsoft.com/office/powerpoint/2010/main" val="366024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862642"/>
            <a:ext cx="8099326" cy="5456496"/>
          </a:xfrm>
        </p:spPr>
        <p:txBody>
          <a:bodyPr>
            <a:normAutofit/>
          </a:bodyPr>
          <a:lstStyle/>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3. Validarea informaţiilor referitoare la punctul 2,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Solicitantul şi membrii familiei acestuia, după caz, nu deţin în proprietate niciunul dintre bunurile cuprinse în Lista bunurilor prin verificarea în bazele de date naţionale şi/sau locale prin intermediul SNIAS.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c) În situaţia în care solicitantul sau membrii familiei acestuia deţin unul dintre bunurile menţionate în Lista bunurilor, se verifică dacă acest bun/bunurile este/sunt dat/date în închiriere/arendă/concesiune sau altă formă legală de cedare a folosinţei prin accesarea bazelor de date ANAF şi, după caz, prin solicitarea de documente justificative de la alte instituţii şi de la solicitant.</a:t>
            </a: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algn="just">
              <a:lnSpc>
                <a:spcPts val="1725"/>
              </a:lnSpc>
            </a:pPr>
            <a:endParaRPr lang="en-US" sz="1800" dirty="0">
              <a:effectLst/>
              <a:latin typeface="Times New Roman" panose="02020603050405020304" pitchFamily="18"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35</a:t>
            </a:fld>
            <a:endParaRPr lang="en-US"/>
          </a:p>
        </p:txBody>
      </p:sp>
    </p:spTree>
    <p:extLst>
      <p:ext uri="{BB962C8B-B14F-4D97-AF65-F5344CB8AC3E}">
        <p14:creationId xmlns:p14="http://schemas.microsoft.com/office/powerpoint/2010/main" val="316529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51912" y="1227767"/>
            <a:ext cx="8099326" cy="5456496"/>
          </a:xfrm>
        </p:spPr>
        <p:txBody>
          <a:bodyPr>
            <a:normAutofit/>
          </a:bodyPr>
          <a:lstStyle/>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4. Validarea informaţiilor solicitate în capitolul 2 din formularul Cerere-declaraţie, secţiunea referitoare la dacă beneficiază sau a beneficiat de unele drepturi: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Niciunul dintre membrii familiei nu are calitatea de beneficiar de VMI/ajutor de încălzire/supliment pentru energie.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Niciunul dintre membrii familiei nu a depus o altă cerere pentru acordarea VMI/ajutorului de încălzire/suplimentului pentru energie.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c) Niciunul dintre membrii familiei nu este menţionat ca membru al altei familii sau persoană singură într-o altă cerere pentru acordarea VMI/ajutorului de încălzire/suplimentului pentru energie.</a:t>
            </a:r>
            <a:endParaRPr lang="en-US" sz="1800" dirty="0">
              <a:effectLst/>
              <a:latin typeface="+mj-lt"/>
              <a:ea typeface="Times New Roman" panose="02020603050405020304" pitchFamily="18" charset="0"/>
            </a:endParaRPr>
          </a:p>
          <a:p>
            <a:pPr algn="just">
              <a:lnSpc>
                <a:spcPts val="1725"/>
              </a:lnSpc>
            </a:pPr>
            <a:endParaRPr lang="en-US" sz="1800" dirty="0">
              <a:effectLst/>
              <a:latin typeface="Times New Roman" panose="02020603050405020304" pitchFamily="18"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36</a:t>
            </a:fld>
            <a:endParaRPr lang="en-US"/>
          </a:p>
        </p:txBody>
      </p:sp>
    </p:spTree>
    <p:extLst>
      <p:ext uri="{BB962C8B-B14F-4D97-AF65-F5344CB8AC3E}">
        <p14:creationId xmlns:p14="http://schemas.microsoft.com/office/powerpoint/2010/main" val="357810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79620" y="1153587"/>
            <a:ext cx="8099326" cy="5704413"/>
          </a:xfrm>
        </p:spPr>
        <p:txBody>
          <a:bodyPr>
            <a:normAutofit/>
          </a:bodyPr>
          <a:lstStyle/>
          <a:p>
            <a:pPr marL="0" indent="0" algn="just">
              <a:lnSpc>
                <a:spcPts val="1725"/>
              </a:lnSpc>
              <a:buNone/>
            </a:pPr>
            <a:r>
              <a:rPr lang="en-US" sz="1800" dirty="0">
                <a:solidFill>
                  <a:srgbClr val="333333"/>
                </a:solidFill>
                <a:effectLst/>
                <a:latin typeface="+mj-lt"/>
                <a:ea typeface="Times New Roman" panose="02020603050405020304" pitchFamily="18" charset="0"/>
              </a:rPr>
              <a:t>5. Verificarea informaţiilor declarate la punctul 3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Verificarea se va realiza prin verificarea în teren realizată de asistentul social al SPAS.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6. Verificarea informaţiilor din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Verificarea informaţiilor referitoare la forma de proprietate a locuinţei va fi realizată prin intermediul SNIAS, prin verificarea bazelor de date naţionale şi locale.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c) Vor fi verificate informaţiile referitoare la tipul locuinţei, precum şi cele referitoare la existenţa sau inexistenţa unei poliţe de asigurare a locuinţei valabile.</a:t>
            </a:r>
            <a:endParaRPr lang="en-US" sz="1800" dirty="0">
              <a:effectLst/>
              <a:latin typeface="+mj-lt"/>
              <a:ea typeface="Times New Roman" panose="02020603050405020304" pitchFamily="18" charset="0"/>
            </a:endParaRPr>
          </a:p>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37</a:t>
            </a:fld>
            <a:endParaRPr lang="en-US"/>
          </a:p>
        </p:txBody>
      </p:sp>
    </p:spTree>
    <p:extLst>
      <p:ext uri="{BB962C8B-B14F-4D97-AF65-F5344CB8AC3E}">
        <p14:creationId xmlns:p14="http://schemas.microsoft.com/office/powerpoint/2010/main" val="178540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79621" y="1121260"/>
            <a:ext cx="8099326" cy="5456496"/>
          </a:xfrm>
        </p:spPr>
        <p:txBody>
          <a:bodyPr>
            <a:normAutofit/>
          </a:bodyPr>
          <a:lstStyle/>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7. Verificarea informaţiilor referitoare la sursele de încălzire declarate în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Verificarea se va realiza prin verificarea în teren realizată de asistentul social al SPAS, în termenul prevăzut de legislaţia referitoare la consumatorul vulnerabil.</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solidFill>
                <a:srgbClr val="333333"/>
              </a:solidFill>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urma verificării în teren vor fi colectate informaţii referitoare la furnizori, codul/codurile titularului de contract, precum şi informaţii referitoare la consumul energetic din gospodărie, în afara încălzirii locuinţei, şi identificarea situaţiilor în care există nevoi speciale legate de starea de sănătate a membrilor familiei care depind de utilizarea unor echipamente medicale şi utilizarea unor mijloace de comunicare care presupun utilizarea energiei electrice etc.</a:t>
            </a:r>
            <a:endParaRPr lang="en-US" sz="1800" dirty="0">
              <a:effectLst/>
              <a:latin typeface="+mj-lt"/>
              <a:ea typeface="Times New Roman" panose="02020603050405020304" pitchFamily="18" charset="0"/>
            </a:endParaRPr>
          </a:p>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38</a:t>
            </a:fld>
            <a:endParaRPr lang="en-US"/>
          </a:p>
        </p:txBody>
      </p:sp>
    </p:spTree>
    <p:extLst>
      <p:ext uri="{BB962C8B-B14F-4D97-AF65-F5344CB8AC3E}">
        <p14:creationId xmlns:p14="http://schemas.microsoft.com/office/powerpoint/2010/main" val="3208837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625802" y="1227767"/>
            <a:ext cx="8099326" cy="5456496"/>
          </a:xfrm>
        </p:spPr>
        <p:txBody>
          <a:bodyPr>
            <a:normAutofit/>
          </a:bodyPr>
          <a:lstStyle/>
          <a:p>
            <a:pPr marL="0" indent="0" algn="just">
              <a:lnSpc>
                <a:spcPts val="1725"/>
              </a:lnSpc>
              <a:buNone/>
            </a:pPr>
            <a:r>
              <a:rPr lang="en-US" sz="1800" dirty="0">
                <a:solidFill>
                  <a:srgbClr val="333333"/>
                </a:solidFill>
                <a:effectLst/>
                <a:latin typeface="+mj-lt"/>
                <a:ea typeface="Times New Roman" panose="02020603050405020304" pitchFamily="18" charset="0"/>
              </a:rPr>
              <a:t>8. Verificarea înregistrării la AJOFM ca persoană aflată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Vor fi verificate informaţiile referitoare la fiecare membru al familiei cu vârsta între 16 şi 65 de ani, în vederea identificării persoanelor inapte de muncă prin intermediul SNIAS în bazele de date care cuprind informaţii despre pensionarii de invaliditate.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cazul în care solicitantul prezintă pentru el sau alţi membri de familie documente eliberate de medicul specialist în medicina muncii că nu este apt de muncă, aceste informaţii vor fi înregistrate în SNIAS.</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c) Pentru membrii familiei care sunt identificaţi ca apţi de muncă, se verifică prin SNIAS în baza de date a ANOFM dacă sunt înregistraţi ca persoane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d) Pentru verificarea excepţiilor, asistentul social, prin verificare în teren, va constata existenţa acestor situaţii şi va colecta documente justificative de la instituţii sau de la solicitant, după caz.</a:t>
            </a:r>
            <a:endParaRPr lang="en-US" sz="1800" dirty="0">
              <a:effectLst/>
              <a:latin typeface="+mj-lt"/>
              <a:ea typeface="Times New Roman" panose="02020603050405020304" pitchFamily="18" charset="0"/>
            </a:endParaRPr>
          </a:p>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39</a:t>
            </a:fld>
            <a:endParaRPr lang="en-US"/>
          </a:p>
        </p:txBody>
      </p:sp>
    </p:spTree>
    <p:extLst>
      <p:ext uri="{BB962C8B-B14F-4D97-AF65-F5344CB8AC3E}">
        <p14:creationId xmlns:p14="http://schemas.microsoft.com/office/powerpoint/2010/main" val="28835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a:bodyPr>
          <a:lstStyle/>
          <a:p>
            <a:r>
              <a:rPr lang="ro-RO" dirty="0"/>
              <a:t>Efecte imediate</a:t>
            </a:r>
            <a:br>
              <a:rPr lang="ro-RO" dirty="0"/>
            </a:br>
            <a:endParaRPr lang="ro-RO" dirty="0"/>
          </a:p>
        </p:txBody>
      </p:sp>
      <p:sp>
        <p:nvSpPr>
          <p:cNvPr id="3" name="Content Placeholder 2"/>
          <p:cNvSpPr>
            <a:spLocks noGrp="1"/>
          </p:cNvSpPr>
          <p:nvPr>
            <p:ph idx="1"/>
          </p:nvPr>
        </p:nvSpPr>
        <p:spPr>
          <a:xfrm>
            <a:off x="4080933" y="1250462"/>
            <a:ext cx="7310967" cy="4921737"/>
          </a:xfrm>
        </p:spPr>
        <p:txBody>
          <a:bodyPr>
            <a:normAutofit/>
          </a:bodyPr>
          <a:lstStyle/>
          <a:p>
            <a:pPr marL="0" lvl="0" indent="0">
              <a:buNone/>
            </a:pPr>
            <a:endParaRPr lang="ro-RO" sz="2400" b="1" kern="100" dirty="0">
              <a:effectLst/>
            </a:endParaRPr>
          </a:p>
          <a:p>
            <a:pPr marL="0" lvl="0" indent="0">
              <a:buNone/>
            </a:pPr>
            <a:endParaRPr lang="ro-RO" sz="2400" b="1" kern="100" dirty="0"/>
          </a:p>
          <a:p>
            <a:pPr marL="0" lvl="0" indent="0">
              <a:buNone/>
            </a:pPr>
            <a:r>
              <a:rPr lang="ro-RO" sz="2400" b="1" kern="100" dirty="0">
                <a:effectLst/>
              </a:rPr>
              <a:t>De la data de </a:t>
            </a:r>
            <a:r>
              <a:rPr lang="ro-RO" sz="2400" b="1" kern="100" dirty="0">
                <a:solidFill>
                  <a:schemeClr val="accent5"/>
                </a:solidFill>
                <a:effectLst/>
              </a:rPr>
              <a:t>1 Noiembrie 2023 </a:t>
            </a:r>
            <a:r>
              <a:rPr lang="ro-RO" sz="2400" b="1" kern="100" dirty="0">
                <a:effectLst/>
              </a:rPr>
              <a:t>se pot depune cererile pentru stabilirea dreptului de către beneficiarii actuali de VMG și ASF precum și de beneficiari noi.</a:t>
            </a:r>
            <a:endParaRPr lang="x-none" sz="2400" b="1" kern="100" dirty="0">
              <a:effectLst/>
            </a:endParaRPr>
          </a:p>
          <a:p>
            <a:pPr marL="0" indent="0">
              <a:buNone/>
            </a:pPr>
            <a:endParaRPr lang="ro-RO" sz="2400" dirty="0"/>
          </a:p>
        </p:txBody>
      </p:sp>
      <p:sp>
        <p:nvSpPr>
          <p:cNvPr id="8" name="Date Placeholder 7"/>
          <p:cNvSpPr>
            <a:spLocks noGrp="1"/>
          </p:cNvSpPr>
          <p:nvPr>
            <p:ph type="dt" sz="half" idx="10"/>
          </p:nvPr>
        </p:nvSpPr>
        <p:spPr>
          <a:xfrm rot="5400000">
            <a:off x="-1001475" y="1517536"/>
            <a:ext cx="2801123" cy="365125"/>
          </a:xfrm>
        </p:spPr>
        <p:txBody>
          <a:bodyPr/>
          <a:lstStyle/>
          <a:p>
            <a:pPr>
              <a:spcAft>
                <a:spcPts val="600"/>
              </a:spcAft>
            </a:pPr>
            <a:fld id="{A2DD3222-08D1-4334-9F0A-9AFB9C7C753E}" type="datetime1">
              <a:rPr lang="en-US" smtClean="0"/>
              <a:t>11/1/2023</a:t>
            </a:fld>
            <a:endParaRPr lang="en-US"/>
          </a:p>
        </p:txBody>
      </p:sp>
      <p:sp>
        <p:nvSpPr>
          <p:cNvPr id="10" name="Footer Placeholder 8"/>
          <p:cNvSpPr>
            <a:spLocks noGrp="1"/>
          </p:cNvSpPr>
          <p:nvPr>
            <p:ph type="ftr" sz="quarter" idx="11"/>
          </p:nvPr>
        </p:nvSpPr>
        <p:spPr>
          <a:xfrm rot="5400000">
            <a:off x="10118764" y="4237870"/>
            <a:ext cx="3344053" cy="365125"/>
          </a:xfrm>
        </p:spPr>
        <p:txBody>
          <a:bodyPr/>
          <a:lstStyle/>
          <a:p>
            <a:pPr>
              <a:spcAft>
                <a:spcPts val="600"/>
              </a:spcAft>
            </a:pPr>
            <a:r>
              <a:rPr lang="en-US"/>
              <a:t>Sample Footer Text</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598093" y="862642"/>
            <a:ext cx="8099326" cy="5456496"/>
          </a:xfrm>
        </p:spPr>
        <p:txBody>
          <a:bodyPr>
            <a:normAutofit/>
          </a:bodyPr>
          <a:lstStyle/>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ro-RO"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en-US"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9. Verificarea situaţiei copiilor de vârstă şcolară: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342900" indent="-342900" algn="just">
              <a:lnSpc>
                <a:spcPts val="1725"/>
              </a:lnSpc>
              <a:buAutoNum type="alphaLcParenR"/>
            </a:pPr>
            <a:r>
              <a:rPr lang="en-US" sz="1800" dirty="0">
                <a:solidFill>
                  <a:srgbClr val="333333"/>
                </a:solidFill>
                <a:effectLst/>
                <a:latin typeface="+mj-lt"/>
                <a:ea typeface="Times New Roman" panose="02020603050405020304" pitchFamily="18" charset="0"/>
              </a:rPr>
              <a:t>Prin intermediul SNIAS vor fi verificate în bazele de date ale Ministerului Educaţiei informaţiile referitoare la fiecare copil cu vârsta şcolară cu privire la înmatricularea într-o unitate de învăţământ organizată în condiţiile legii, la data depunerii cererii de acordare a venitului minim de incluziune.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US" sz="1800" dirty="0">
              <a:effectLst/>
              <a:latin typeface="+mj-lt"/>
              <a:ea typeface="Times New Roman" panose="02020603050405020304" pitchFamily="18" charset="0"/>
            </a:endParaRPr>
          </a:p>
          <a:p>
            <a:pPr marL="0" indent="0" algn="just">
              <a:lnSpc>
                <a:spcPts val="1725"/>
              </a:lnSpc>
              <a:buNone/>
            </a:pPr>
            <a:r>
              <a:rPr lang="en-US"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en-US" sz="1800" dirty="0">
              <a:effectLst/>
              <a:latin typeface="+mj-lt"/>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40</a:t>
            </a:fld>
            <a:endParaRPr lang="en-US"/>
          </a:p>
        </p:txBody>
      </p:sp>
    </p:spTree>
    <p:extLst>
      <p:ext uri="{BB962C8B-B14F-4D97-AF65-F5344CB8AC3E}">
        <p14:creationId xmlns:p14="http://schemas.microsoft.com/office/powerpoint/2010/main" val="1242999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5BDA-4B6F-02C7-DDA4-1B1968464F89}"/>
              </a:ext>
            </a:extLst>
          </p:cNvPr>
          <p:cNvSpPr>
            <a:spLocks noGrp="1"/>
          </p:cNvSpPr>
          <p:nvPr>
            <p:ph type="title"/>
          </p:nvPr>
        </p:nvSpPr>
        <p:spPr/>
        <p:txBody>
          <a:bodyPr/>
          <a:lstStyle/>
          <a:p>
            <a:r>
              <a:rPr lang="en-US" dirty="0" err="1"/>
              <a:t>Efectuarea</a:t>
            </a:r>
            <a:r>
              <a:rPr lang="en-US" dirty="0"/>
              <a:t> </a:t>
            </a:r>
            <a:r>
              <a:rPr lang="en-US" dirty="0" err="1"/>
              <a:t>evalu</a:t>
            </a:r>
            <a:r>
              <a:rPr lang="ro-RO" dirty="0"/>
              <a:t>ării în teren</a:t>
            </a:r>
            <a:endParaRPr lang="en-US" dirty="0"/>
          </a:p>
        </p:txBody>
      </p:sp>
      <p:sp>
        <p:nvSpPr>
          <p:cNvPr id="3" name="Content Placeholder 2">
            <a:extLst>
              <a:ext uri="{FF2B5EF4-FFF2-40B4-BE49-F238E27FC236}">
                <a16:creationId xmlns:a16="http://schemas.microsoft.com/office/drawing/2014/main" id="{027E4472-F0C2-CAC5-20A0-2C74B1DF514C}"/>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ro-RO" dirty="0">
                <a:latin typeface="Calibri" panose="020F0502020204030204" pitchFamily="34" charset="0"/>
                <a:cs typeface="Calibri" panose="020F0502020204030204" pitchFamily="34" charset="0"/>
              </a:rPr>
              <a:t>L</a:t>
            </a:r>
            <a:r>
              <a:rPr lang="en-US" dirty="0">
                <a:latin typeface="Calibri" panose="020F0502020204030204" pitchFamily="34" charset="0"/>
                <a:cs typeface="Calibri" panose="020F0502020204030204" pitchFamily="34" charset="0"/>
              </a:rPr>
              <a:t>a data </a:t>
            </a:r>
            <a:r>
              <a:rPr lang="en-US" dirty="0" err="1">
                <a:latin typeface="Calibri" panose="020F0502020204030204" pitchFamily="34" charset="0"/>
                <a:cs typeface="Calibri" panose="020F0502020204030204" pitchFamily="34" charset="0"/>
              </a:rPr>
              <a:t>înregistrării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cererii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acordarea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dreptului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solicitantul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venitului</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se </a:t>
            </a:r>
            <a:r>
              <a:rPr lang="en-US" dirty="0" err="1">
                <a:latin typeface="Calibri" panose="020F0502020204030204" pitchFamily="34" charset="0"/>
                <a:cs typeface="Calibri" panose="020F0502020204030204" pitchFamily="34" charset="0"/>
              </a:rPr>
              <a:t>înregistrează</a:t>
            </a:r>
            <a:r>
              <a:rPr lang="en-US" dirty="0">
                <a:latin typeface="Calibri" panose="020F0502020204030204" pitchFamily="34" charset="0"/>
                <a:cs typeface="Calibri" panose="020F0502020204030204" pitchFamily="34" charset="0"/>
              </a:rPr>
              <a:t> din </a:t>
            </a:r>
            <a:r>
              <a:rPr lang="en-US" dirty="0" err="1">
                <a:latin typeface="Calibri" panose="020F0502020204030204" pitchFamily="34" charset="0"/>
                <a:cs typeface="Calibri" panose="020F0502020204030204" pitchFamily="34" charset="0"/>
              </a:rPr>
              <a:t>oficiu</a:t>
            </a:r>
            <a:r>
              <a:rPr lang="en-US" dirty="0">
                <a:latin typeface="Calibri" panose="020F0502020204030204" pitchFamily="34" charset="0"/>
                <a:cs typeface="Calibri" panose="020F0502020204030204" pitchFamily="34" charset="0"/>
              </a:rPr>
              <a:t> ca solicitant de </a:t>
            </a:r>
            <a:r>
              <a:rPr lang="en-US" dirty="0" err="1">
                <a:latin typeface="Calibri" panose="020F0502020204030204" pitchFamily="34" charset="0"/>
                <a:cs typeface="Calibri" panose="020F0502020204030204" pitchFamily="34" charset="0"/>
              </a:rPr>
              <a:t>servicii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sociale</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(2) </a:t>
            </a:r>
            <a:r>
              <a:rPr lang="en-US" dirty="0" err="1">
                <a:latin typeface="Calibri" panose="020F0502020204030204" pitchFamily="34" charset="0"/>
                <a:cs typeface="Calibri" panose="020F0502020204030204" pitchFamily="34" charset="0"/>
              </a:rPr>
              <a:t>Personalul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serviciului</a:t>
            </a:r>
            <a:r>
              <a:rPr lang="en-US" dirty="0">
                <a:latin typeface="Calibri" panose="020F0502020204030204" pitchFamily="34" charset="0"/>
                <a:cs typeface="Calibri" panose="020F0502020204030204" pitchFamily="34" charset="0"/>
              </a:rPr>
              <a:t> public de </a:t>
            </a:r>
            <a:r>
              <a:rPr lang="en-US" dirty="0" err="1">
                <a:latin typeface="Calibri" panose="020F0502020204030204" pitchFamily="34" charset="0"/>
                <a:cs typeface="Calibri" panose="020F0502020204030204" pitchFamily="34" charset="0"/>
              </a:rPr>
              <a:t>asistenţă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socială</a:t>
            </a:r>
            <a:r>
              <a:rPr lang="en-US" dirty="0">
                <a:latin typeface="Calibri" panose="020F0502020204030204" pitchFamily="34" charset="0"/>
                <a:cs typeface="Calibri" panose="020F0502020204030204" pitchFamily="34" charset="0"/>
              </a:rPr>
              <a:t> cu </a:t>
            </a:r>
            <a:r>
              <a:rPr lang="en-US" dirty="0" err="1">
                <a:latin typeface="Calibri" panose="020F0502020204030204" pitchFamily="34" charset="0"/>
                <a:cs typeface="Calibri" panose="020F0502020204030204" pitchFamily="34" charset="0"/>
              </a:rPr>
              <a:t>atribuţii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domeniul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serviciilor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planifică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şi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realizează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vizitele</a:t>
            </a:r>
            <a:r>
              <a:rPr lang="en-US" dirty="0">
                <a:latin typeface="Calibri" panose="020F0502020204030204" pitchFamily="34" charset="0"/>
                <a:cs typeface="Calibri" panose="020F0502020204030204" pitchFamily="34" charset="0"/>
              </a:rPr>
              <a:t> la </a:t>
            </a:r>
            <a:r>
              <a:rPr lang="en-US" dirty="0" err="1">
                <a:latin typeface="Calibri" panose="020F0502020204030204" pitchFamily="34" charset="0"/>
                <a:cs typeface="Calibri" panose="020F0502020204030204" pitchFamily="34" charset="0"/>
              </a:rPr>
              <a:t>domiciliul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persoanelor</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familiilor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beneficiare</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înregistrate</a:t>
            </a:r>
            <a:r>
              <a:rPr lang="en-US" dirty="0">
                <a:latin typeface="Calibri" panose="020F0502020204030204" pitchFamily="34" charset="0"/>
                <a:cs typeface="Calibri" panose="020F0502020204030204" pitchFamily="34" charset="0"/>
              </a:rPr>
              <a:t> ca </a:t>
            </a:r>
            <a:r>
              <a:rPr lang="en-US" dirty="0" err="1">
                <a:latin typeface="Calibri" panose="020F0502020204030204" pitchFamily="34" charset="0"/>
                <a:cs typeface="Calibri" panose="020F0502020204030204" pitchFamily="34" charset="0"/>
              </a:rPr>
              <a:t>solicitanţi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servicii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vederea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efectuării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evaluării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şi</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elaborării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planului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intervenţie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după</a:t>
            </a:r>
            <a:r>
              <a:rPr lang="en-US" dirty="0">
                <a:latin typeface="Calibri" panose="020F0502020204030204" pitchFamily="34" charset="0"/>
                <a:cs typeface="Calibri" panose="020F0502020204030204" pitchFamily="34" charset="0"/>
              </a:rPr>
              <a:t> cum </a:t>
            </a:r>
            <a:r>
              <a:rPr lang="en-US" dirty="0" err="1">
                <a:latin typeface="Calibri" panose="020F0502020204030204" pitchFamily="34" charset="0"/>
                <a:cs typeface="Calibri" panose="020F0502020204030204" pitchFamily="34" charset="0"/>
              </a:rPr>
              <a:t>urmează</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termen de maximum 3 </a:t>
            </a:r>
            <a:r>
              <a:rPr lang="en-US" dirty="0" err="1">
                <a:latin typeface="Calibri" panose="020F0502020204030204" pitchFamily="34" charset="0"/>
                <a:cs typeface="Calibri" panose="020F0502020204030204" pitchFamily="34" charset="0"/>
              </a:rPr>
              <a:t>luni</a:t>
            </a:r>
            <a:r>
              <a:rPr lang="en-US" dirty="0">
                <a:latin typeface="Calibri" panose="020F0502020204030204" pitchFamily="34" charset="0"/>
                <a:cs typeface="Calibri" panose="020F0502020204030204" pitchFamily="34" charset="0"/>
              </a:rPr>
              <a:t> de la data </a:t>
            </a:r>
            <a:r>
              <a:rPr lang="en-US" dirty="0" err="1">
                <a:latin typeface="Calibri" panose="020F0502020204030204" pitchFamily="34" charset="0"/>
                <a:cs typeface="Calibri" panose="020F0502020204030204" pitchFamily="34" charset="0"/>
              </a:rPr>
              <a:t>emiterii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deciziei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acordare</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dreptului</a:t>
            </a:r>
            <a:r>
              <a:rPr lang="en-US" dirty="0">
                <a:latin typeface="Calibri" panose="020F0502020204030204" pitchFamily="34" charset="0"/>
                <a:cs typeface="Calibri" panose="020F0502020204030204" pitchFamily="34" charset="0"/>
              </a:rPr>
              <a:t> la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cazul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beneficiarului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care include </a:t>
            </a:r>
            <a:r>
              <a:rPr lang="en-US" dirty="0" err="1">
                <a:latin typeface="Calibri" panose="020F0502020204030204" pitchFamily="34" charset="0"/>
                <a:cs typeface="Calibri" panose="020F0502020204030204" pitchFamily="34" charset="0"/>
              </a:rPr>
              <a:t>componenta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ajutor</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b)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termen de maximum 6 </a:t>
            </a:r>
            <a:r>
              <a:rPr lang="en-US" dirty="0" err="1">
                <a:latin typeface="Calibri" panose="020F0502020204030204" pitchFamily="34" charset="0"/>
                <a:cs typeface="Calibri" panose="020F0502020204030204" pitchFamily="34" charset="0"/>
              </a:rPr>
              <a:t>luni</a:t>
            </a:r>
            <a:r>
              <a:rPr lang="en-US" dirty="0">
                <a:latin typeface="Calibri" panose="020F0502020204030204" pitchFamily="34" charset="0"/>
                <a:cs typeface="Calibri" panose="020F0502020204030204" pitchFamily="34" charset="0"/>
              </a:rPr>
              <a:t> de la data </a:t>
            </a:r>
            <a:r>
              <a:rPr lang="en-US" dirty="0" err="1">
                <a:latin typeface="Calibri" panose="020F0502020204030204" pitchFamily="34" charset="0"/>
                <a:cs typeface="Calibri" panose="020F0502020204030204" pitchFamily="34" charset="0"/>
              </a:rPr>
              <a:t>emiterii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deciziei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acordare</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dreptului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cazul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beneficiarului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reprezentat</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componenta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ajutor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familia</a:t>
            </a:r>
            <a:r>
              <a:rPr lang="en-US" dirty="0">
                <a:latin typeface="Calibri" panose="020F0502020204030204" pitchFamily="34" charset="0"/>
                <a:cs typeface="Calibri" panose="020F0502020204030204" pitchFamily="34" charset="0"/>
              </a:rPr>
              <a:t> cu </a:t>
            </a:r>
            <a:r>
              <a:rPr lang="en-US" dirty="0" err="1">
                <a:latin typeface="Calibri" panose="020F0502020204030204" pitchFamily="34" charset="0"/>
                <a:cs typeface="Calibri" panose="020F0502020204030204" pitchFamily="34" charset="0"/>
              </a:rPr>
              <a:t>copii</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c)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termen de maximum 9 </a:t>
            </a:r>
            <a:r>
              <a:rPr lang="en-US" dirty="0" err="1">
                <a:latin typeface="Calibri" panose="020F0502020204030204" pitchFamily="34" charset="0"/>
                <a:cs typeface="Calibri" panose="020F0502020204030204" pitchFamily="34" charset="0"/>
              </a:rPr>
              <a:t>luni</a:t>
            </a:r>
            <a:r>
              <a:rPr lang="en-US" dirty="0">
                <a:latin typeface="Calibri" panose="020F0502020204030204" pitchFamily="34" charset="0"/>
                <a:cs typeface="Calibri" panose="020F0502020204030204" pitchFamily="34" charset="0"/>
              </a:rPr>
              <a:t> de la data </a:t>
            </a:r>
            <a:r>
              <a:rPr lang="en-US" dirty="0" err="1">
                <a:latin typeface="Calibri" panose="020F0502020204030204" pitchFamily="34" charset="0"/>
                <a:cs typeface="Calibri" panose="020F0502020204030204" pitchFamily="34" charset="0"/>
              </a:rPr>
              <a:t>înregistrării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cererii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cazul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solicitantului</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care nu a </a:t>
            </a:r>
            <a:r>
              <a:rPr lang="en-US" dirty="0" err="1">
                <a:latin typeface="Calibri" panose="020F0502020204030204" pitchFamily="34" charset="0"/>
                <a:cs typeface="Calibri" panose="020F0502020204030204" pitchFamily="34" charset="0"/>
              </a:rPr>
              <a:t>îndeplinit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criteriile</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eligibilitate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acordarea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venitului</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şi</a:t>
            </a:r>
            <a:r>
              <a:rPr lang="en-US" dirty="0">
                <a:latin typeface="Calibri" panose="020F0502020204030204" pitchFamily="34" charset="0"/>
                <a:cs typeface="Calibri" panose="020F0502020204030204" pitchFamily="34" charset="0"/>
              </a:rPr>
              <a:t> al </a:t>
            </a:r>
            <a:r>
              <a:rPr lang="en-US" dirty="0" err="1">
                <a:latin typeface="Calibri" panose="020F0502020204030204" pitchFamily="34" charset="0"/>
                <a:cs typeface="Calibri" panose="020F0502020204030204" pitchFamily="34" charset="0"/>
              </a:rPr>
              <a:t>cărui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venit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mediu</a:t>
            </a:r>
            <a:r>
              <a:rPr lang="en-US" dirty="0">
                <a:latin typeface="Calibri" panose="020F0502020204030204" pitchFamily="34" charset="0"/>
                <a:cs typeface="Calibri" panose="020F0502020204030204" pitchFamily="34" charset="0"/>
              </a:rPr>
              <a:t> lunar se </a:t>
            </a:r>
            <a:r>
              <a:rPr lang="en-US" dirty="0" err="1">
                <a:latin typeface="Calibri" panose="020F0502020204030204" pitchFamily="34" charset="0"/>
                <a:cs typeface="Calibri" panose="020F0502020204030204" pitchFamily="34" charset="0"/>
              </a:rPr>
              <a:t>situează</a:t>
            </a:r>
            <a:r>
              <a:rPr lang="en-US" dirty="0">
                <a:latin typeface="Calibri" panose="020F0502020204030204" pitchFamily="34" charset="0"/>
                <a:cs typeface="Calibri" panose="020F0502020204030204" pitchFamily="34" charset="0"/>
              </a:rPr>
              <a:t> sub </a:t>
            </a:r>
            <a:r>
              <a:rPr lang="en-US" dirty="0" err="1">
                <a:latin typeface="Calibri" panose="020F0502020204030204" pitchFamily="34" charset="0"/>
                <a:cs typeface="Calibri" panose="020F0502020204030204" pitchFamily="34" charset="0"/>
              </a:rPr>
              <a:t>nivelul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salariului</a:t>
            </a:r>
            <a:r>
              <a:rPr lang="en-US" dirty="0">
                <a:latin typeface="Calibri" panose="020F0502020204030204" pitchFamily="34" charset="0"/>
                <a:cs typeface="Calibri" panose="020F0502020204030204" pitchFamily="34" charset="0"/>
              </a:rPr>
              <a:t> minim brut pe </a:t>
            </a:r>
            <a:r>
              <a:rPr lang="en-US" dirty="0" err="1">
                <a:latin typeface="Calibri" panose="020F0502020204030204" pitchFamily="34" charset="0"/>
                <a:cs typeface="Calibri" panose="020F0502020204030204" pitchFamily="34" charset="0"/>
              </a:rPr>
              <a:t>ţară</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La </a:t>
            </a:r>
            <a:r>
              <a:rPr lang="en-US" dirty="0" err="1">
                <a:latin typeface="Calibri" panose="020F0502020204030204" pitchFamily="34" charset="0"/>
                <a:cs typeface="Calibri" panose="020F0502020204030204" pitchFamily="34" charset="0"/>
              </a:rPr>
              <a:t>solicitarea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agenţiilor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teritoriale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plăţi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şi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inspecţie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socială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primarul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obligat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dispună</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îndată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efectuarea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verificărilor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teren</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situaţiilor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semnalate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atât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solicitanţii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venitului</a:t>
            </a:r>
            <a:r>
              <a:rPr lang="en-US" dirty="0">
                <a:latin typeface="Calibri" panose="020F0502020204030204" pitchFamily="34" charset="0"/>
                <a:cs typeface="Calibri" panose="020F0502020204030204" pitchFamily="34" charset="0"/>
              </a:rPr>
              <a:t> minim de </a:t>
            </a:r>
            <a:r>
              <a:rPr lang="en-US" dirty="0" err="1">
                <a:latin typeface="Calibri" panose="020F0502020204030204" pitchFamily="34" charset="0"/>
                <a:cs typeface="Calibri" panose="020F0502020204030204" pitchFamily="34" charset="0"/>
              </a:rPr>
              <a:t>incluziune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cât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şi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pentru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beneficiarii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acestuia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verificare</a:t>
            </a:r>
            <a:r>
              <a:rPr lang="en-US" dirty="0">
                <a:latin typeface="Calibri" panose="020F0502020204030204" pitchFamily="34" charset="0"/>
                <a:cs typeface="Calibri" panose="020F0502020204030204" pitchFamily="34" charset="0"/>
              </a:rPr>
              <a:t> care se </a:t>
            </a:r>
            <a:r>
              <a:rPr lang="en-US" dirty="0" err="1">
                <a:latin typeface="Calibri" panose="020F0502020204030204" pitchFamily="34" charset="0"/>
                <a:cs typeface="Calibri" panose="020F0502020204030204" pitchFamily="34" charset="0"/>
              </a:rPr>
              <a:t>realizează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în</a:t>
            </a:r>
            <a:r>
              <a:rPr lang="en-US" dirty="0">
                <a:latin typeface="Calibri" panose="020F0502020204030204" pitchFamily="34" charset="0"/>
                <a:cs typeface="Calibri" panose="020F0502020204030204" pitchFamily="34" charset="0"/>
              </a:rPr>
              <a:t> maximum 15 </a:t>
            </a:r>
            <a:r>
              <a:rPr lang="en-US" dirty="0" err="1">
                <a:latin typeface="Calibri" panose="020F0502020204030204" pitchFamily="34" charset="0"/>
                <a:cs typeface="Calibri" panose="020F0502020204030204" pitchFamily="34" charset="0"/>
              </a:rPr>
              <a:t>zile</a:t>
            </a:r>
            <a:r>
              <a:rPr lang="en-US" dirty="0">
                <a:latin typeface="Calibri" panose="020F0502020204030204" pitchFamily="34" charset="0"/>
                <a:cs typeface="Calibri" panose="020F0502020204030204" pitchFamily="34" charset="0"/>
              </a:rPr>
              <a:t> de la data </a:t>
            </a:r>
            <a:r>
              <a:rPr lang="en-US" dirty="0" err="1">
                <a:latin typeface="Calibri" panose="020F0502020204030204" pitchFamily="34" charset="0"/>
                <a:cs typeface="Calibri" panose="020F0502020204030204" pitchFamily="34" charset="0"/>
              </a:rPr>
              <a:t>înregistrării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sesizării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solicitării</a:t>
            </a:r>
            <a:r>
              <a:rPr lang="en-US"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312670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0469-A724-7DD6-D5EC-3F5ED4D43427}"/>
              </a:ext>
            </a:extLst>
          </p:cNvPr>
          <p:cNvSpPr>
            <a:spLocks noGrp="1"/>
          </p:cNvSpPr>
          <p:nvPr>
            <p:ph type="title"/>
          </p:nvPr>
        </p:nvSpPr>
        <p:spPr/>
        <p:txBody>
          <a:bodyPr/>
          <a:lstStyle/>
          <a:p>
            <a:r>
              <a:rPr lang="ro-RO" dirty="0"/>
              <a:t>Verificarea administrativă:</a:t>
            </a:r>
            <a:endParaRPr lang="en-US" dirty="0"/>
          </a:p>
        </p:txBody>
      </p:sp>
      <p:sp>
        <p:nvSpPr>
          <p:cNvPr id="3" name="Content Placeholder 2">
            <a:extLst>
              <a:ext uri="{FF2B5EF4-FFF2-40B4-BE49-F238E27FC236}">
                <a16:creationId xmlns:a16="http://schemas.microsoft.com/office/drawing/2014/main" id="{53B4FF7B-8F7D-A098-AF92-C561F80A9F22}"/>
              </a:ext>
            </a:extLst>
          </p:cNvPr>
          <p:cNvSpPr>
            <a:spLocks noGrp="1"/>
          </p:cNvSpPr>
          <p:nvPr>
            <p:ph idx="1"/>
          </p:nvPr>
        </p:nvSpPr>
        <p:spPr/>
        <p:txBody>
          <a:bodyPr/>
          <a:lstStyle/>
          <a:p>
            <a:r>
              <a:rPr lang="en-US" dirty="0" err="1"/>
              <a:t>Pentru</a:t>
            </a:r>
            <a:r>
              <a:rPr lang="en-US" dirty="0"/>
              <a:t> </a:t>
            </a:r>
            <a:r>
              <a:rPr lang="en-US" dirty="0" err="1"/>
              <a:t>verificarea</a:t>
            </a:r>
            <a:r>
              <a:rPr lang="en-US" dirty="0"/>
              <a:t> </a:t>
            </a:r>
            <a:r>
              <a:rPr lang="en-US" dirty="0" err="1"/>
              <a:t>corectitudinii</a:t>
            </a:r>
            <a:r>
              <a:rPr lang="en-US" dirty="0"/>
              <a:t> </a:t>
            </a:r>
            <a:r>
              <a:rPr lang="en-US" dirty="0" err="1"/>
              <a:t>datelor</a:t>
            </a:r>
            <a:r>
              <a:rPr lang="en-US" dirty="0"/>
              <a:t> </a:t>
            </a:r>
            <a:r>
              <a:rPr lang="en-US" dirty="0" err="1"/>
              <a:t>furnizate</a:t>
            </a:r>
            <a:r>
              <a:rPr lang="en-US" dirty="0"/>
              <a:t> de </a:t>
            </a:r>
            <a:r>
              <a:rPr lang="en-US" dirty="0" err="1"/>
              <a:t>solicitanţi</a:t>
            </a:r>
            <a:r>
              <a:rPr lang="en-US" dirty="0"/>
              <a:t> cu </a:t>
            </a:r>
            <a:r>
              <a:rPr lang="en-US" dirty="0" err="1"/>
              <a:t>privire</a:t>
            </a:r>
            <a:r>
              <a:rPr lang="en-US" dirty="0"/>
              <a:t> la </a:t>
            </a:r>
            <a:r>
              <a:rPr lang="en-US" dirty="0" err="1"/>
              <a:t>componenţa</a:t>
            </a:r>
            <a:r>
              <a:rPr lang="en-US" dirty="0"/>
              <a:t> </a:t>
            </a:r>
            <a:r>
              <a:rPr lang="en-US" dirty="0" err="1"/>
              <a:t>şi</a:t>
            </a:r>
            <a:r>
              <a:rPr lang="en-US" dirty="0"/>
              <a:t> </a:t>
            </a:r>
            <a:r>
              <a:rPr lang="en-US" dirty="0" err="1"/>
              <a:t>veniturile</a:t>
            </a:r>
            <a:r>
              <a:rPr lang="en-US" dirty="0"/>
              <a:t> </a:t>
            </a:r>
            <a:r>
              <a:rPr lang="en-US" dirty="0" err="1"/>
              <a:t>familiei</a:t>
            </a:r>
            <a:r>
              <a:rPr lang="en-US" dirty="0"/>
              <a:t>, </a:t>
            </a:r>
            <a:r>
              <a:rPr lang="en-US" dirty="0" err="1"/>
              <a:t>locuinţa</a:t>
            </a:r>
            <a:r>
              <a:rPr lang="en-US" dirty="0"/>
              <a:t> de </a:t>
            </a:r>
            <a:r>
              <a:rPr lang="en-US" dirty="0" err="1"/>
              <a:t>domiciliu</a:t>
            </a:r>
            <a:r>
              <a:rPr lang="en-US" dirty="0"/>
              <a:t>/</a:t>
            </a:r>
            <a:r>
              <a:rPr lang="en-US" dirty="0" err="1"/>
              <a:t>reşedinţă</a:t>
            </a:r>
            <a:r>
              <a:rPr lang="en-US" dirty="0"/>
              <a:t>, </a:t>
            </a:r>
            <a:r>
              <a:rPr lang="en-US" dirty="0" err="1"/>
              <a:t>bunurile</a:t>
            </a:r>
            <a:r>
              <a:rPr lang="en-US" dirty="0"/>
              <a:t> mobile </a:t>
            </a:r>
            <a:r>
              <a:rPr lang="en-US" dirty="0" err="1"/>
              <a:t>şi</a:t>
            </a:r>
            <a:r>
              <a:rPr lang="en-US" dirty="0"/>
              <a:t> </a:t>
            </a:r>
            <a:r>
              <a:rPr lang="en-US" dirty="0" err="1"/>
              <a:t>imobile</a:t>
            </a:r>
            <a:r>
              <a:rPr lang="en-US" dirty="0"/>
              <a:t> </a:t>
            </a:r>
            <a:r>
              <a:rPr lang="en-US" dirty="0" err="1"/>
              <a:t>deţinute</a:t>
            </a:r>
            <a:r>
              <a:rPr lang="en-US" dirty="0"/>
              <a:t>, </a:t>
            </a:r>
            <a:r>
              <a:rPr lang="en-US" dirty="0" err="1"/>
              <a:t>personalul</a:t>
            </a:r>
            <a:r>
              <a:rPr lang="en-US" dirty="0"/>
              <a:t> </a:t>
            </a:r>
            <a:r>
              <a:rPr lang="ro-RO" dirty="0"/>
              <a:t>cu atribuții de asistență socială </a:t>
            </a:r>
            <a:r>
              <a:rPr lang="en-US" b="1" dirty="0" err="1">
                <a:latin typeface="Calibri" panose="020F0502020204030204" pitchFamily="34" charset="0"/>
                <a:cs typeface="Calibri" panose="020F0502020204030204" pitchFamily="34" charset="0"/>
              </a:rPr>
              <a:t>solicită</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toate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informaţiile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disponibile</a:t>
            </a:r>
            <a:r>
              <a:rPr lang="en-US" b="1" dirty="0">
                <a:latin typeface="Calibri" panose="020F0502020204030204" pitchFamily="34" charset="0"/>
                <a:cs typeface="Calibri" panose="020F0502020204030204" pitchFamily="34" charset="0"/>
              </a:rPr>
              <a:t> la </a:t>
            </a:r>
            <a:r>
              <a:rPr lang="en-US" b="1" dirty="0" err="1">
                <a:latin typeface="Calibri" panose="020F0502020204030204" pitchFamily="34" charset="0"/>
                <a:cs typeface="Calibri" panose="020F0502020204030204" pitchFamily="34" charset="0"/>
              </a:rPr>
              <a:t>nivelul</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autorităţilor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administraţiei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publice</a:t>
            </a:r>
            <a:r>
              <a:rPr lang="en-US" b="1" dirty="0">
                <a:latin typeface="Calibri" panose="020F0502020204030204" pitchFamily="34" charset="0"/>
                <a:cs typeface="Calibri" panose="020F0502020204030204" pitchFamily="34" charset="0"/>
              </a:rPr>
              <a:t> locale, </a:t>
            </a:r>
            <a:r>
              <a:rPr lang="en-US" b="1" dirty="0" err="1">
                <a:latin typeface="Calibri" panose="020F0502020204030204" pitchFamily="34" charset="0"/>
                <a:cs typeface="Calibri" panose="020F0502020204030204" pitchFamily="34" charset="0"/>
              </a:rPr>
              <a:t>iar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serviciile</a:t>
            </a:r>
            <a:r>
              <a:rPr lang="en-US" b="1" dirty="0">
                <a:latin typeface="Calibri" panose="020F0502020204030204" pitchFamily="34" charset="0"/>
                <a:cs typeface="Calibri" panose="020F0502020204030204" pitchFamily="34" charset="0"/>
              </a:rPr>
              <a:t> de </a:t>
            </a:r>
            <a:r>
              <a:rPr lang="en-US" b="1" dirty="0" err="1">
                <a:latin typeface="Calibri" panose="020F0502020204030204" pitchFamily="34" charset="0"/>
                <a:cs typeface="Calibri" panose="020F0502020204030204" pitchFamily="34" charset="0"/>
              </a:rPr>
              <a:t>specialitate</a:t>
            </a:r>
            <a:r>
              <a:rPr lang="en-US" b="1" dirty="0">
                <a:latin typeface="Calibri" panose="020F0502020204030204" pitchFamily="34" charset="0"/>
                <a:cs typeface="Calibri" panose="020F0502020204030204" pitchFamily="34" charset="0"/>
              </a:rPr>
              <a:t> ale </a:t>
            </a:r>
            <a:r>
              <a:rPr lang="en-US" b="1" dirty="0" err="1">
                <a:latin typeface="Calibri" panose="020F0502020204030204" pitchFamily="34" charset="0"/>
                <a:cs typeface="Calibri" panose="020F0502020204030204" pitchFamily="34" charset="0"/>
              </a:rPr>
              <a:t>primăriei</a:t>
            </a:r>
            <a:r>
              <a:rPr lang="en-US" b="1" dirty="0">
                <a:latin typeface="Calibri" panose="020F0502020204030204" pitchFamily="34" charset="0"/>
                <a:cs typeface="Calibri" panose="020F0502020204030204" pitchFamily="34" charset="0"/>
              </a:rPr>
              <a:t> au </a:t>
            </a:r>
            <a:r>
              <a:rPr lang="en-US" b="1" dirty="0" err="1">
                <a:latin typeface="Calibri" panose="020F0502020204030204" pitchFamily="34" charset="0"/>
                <a:cs typeface="Calibri" panose="020F0502020204030204" pitchFamily="34" charset="0"/>
              </a:rPr>
              <a:t>obligaţia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să</a:t>
            </a:r>
            <a:r>
              <a:rPr lang="en-US" b="1" dirty="0">
                <a:latin typeface="Calibri" panose="020F0502020204030204" pitchFamily="34" charset="0"/>
                <a:cs typeface="Calibri" panose="020F0502020204030204" pitchFamily="34" charset="0"/>
              </a:rPr>
              <a:t> le </a:t>
            </a:r>
            <a:r>
              <a:rPr lang="en-US" b="1" dirty="0" err="1">
                <a:latin typeface="Calibri" panose="020F0502020204030204" pitchFamily="34" charset="0"/>
                <a:cs typeface="Calibri" panose="020F0502020204030204" pitchFamily="34" charset="0"/>
              </a:rPr>
              <a:t>furnizeze</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în</a:t>
            </a:r>
            <a:r>
              <a:rPr lang="en-US" b="1" dirty="0">
                <a:latin typeface="Calibri" panose="020F0502020204030204" pitchFamily="34" charset="0"/>
                <a:cs typeface="Calibri" panose="020F0502020204030204" pitchFamily="34" charset="0"/>
              </a:rPr>
              <a:t> termen de 5 </a:t>
            </a:r>
            <a:r>
              <a:rPr lang="en-US" b="1" dirty="0" err="1">
                <a:latin typeface="Calibri" panose="020F0502020204030204" pitchFamily="34" charset="0"/>
                <a:cs typeface="Calibri" panose="020F0502020204030204" pitchFamily="34" charset="0"/>
              </a:rPr>
              <a:t>zile</a:t>
            </a:r>
            <a:r>
              <a:rPr lang="en-US" b="1" dirty="0">
                <a:latin typeface="Calibri" panose="020F0502020204030204" pitchFamily="34" charset="0"/>
                <a:cs typeface="Calibri" panose="020F0502020204030204" pitchFamily="34" charset="0"/>
              </a:rPr>
              <a:t> de la </a:t>
            </a:r>
            <a:r>
              <a:rPr lang="en-US" b="1" dirty="0" err="1">
                <a:latin typeface="Calibri" panose="020F0502020204030204" pitchFamily="34" charset="0"/>
                <a:cs typeface="Calibri" panose="020F0502020204030204" pitchFamily="34" charset="0"/>
              </a:rPr>
              <a:t>solicitare</a:t>
            </a:r>
            <a:r>
              <a:rPr lang="en-US" b="1" dirty="0">
                <a:latin typeface="Calibri" panose="020F0502020204030204" pitchFamily="34" charset="0"/>
                <a:cs typeface="Calibri" panose="020F0502020204030204" pitchFamily="34" charset="0"/>
              </a:rPr>
              <a:t>.</a:t>
            </a:r>
          </a:p>
          <a:p>
            <a:r>
              <a:rPr lang="en-US" dirty="0"/>
              <a:t> </a:t>
            </a:r>
            <a:r>
              <a:rPr lang="en-US" dirty="0" err="1"/>
              <a:t>În</a:t>
            </a:r>
            <a:r>
              <a:rPr lang="en-US" dirty="0"/>
              <a:t> </a:t>
            </a:r>
            <a:r>
              <a:rPr lang="en-US" dirty="0" err="1"/>
              <a:t>vederea</a:t>
            </a:r>
            <a:r>
              <a:rPr lang="en-US" dirty="0"/>
              <a:t> </a:t>
            </a:r>
            <a:r>
              <a:rPr lang="en-US" dirty="0" err="1"/>
              <a:t>verificării</a:t>
            </a:r>
            <a:r>
              <a:rPr lang="en-US" dirty="0"/>
              <a:t> </a:t>
            </a:r>
            <a:r>
              <a:rPr lang="en-US" dirty="0" err="1"/>
              <a:t>informaţiilor</a:t>
            </a:r>
            <a:r>
              <a:rPr lang="en-US" dirty="0"/>
              <a:t> </a:t>
            </a:r>
            <a:r>
              <a:rPr lang="en-US" dirty="0" err="1"/>
              <a:t>declarate</a:t>
            </a:r>
            <a:r>
              <a:rPr lang="en-US" dirty="0"/>
              <a:t> de </a:t>
            </a:r>
            <a:r>
              <a:rPr lang="en-US" dirty="0" err="1"/>
              <a:t>semnatarul</a:t>
            </a:r>
            <a:r>
              <a:rPr lang="en-US" dirty="0"/>
              <a:t> </a:t>
            </a:r>
            <a:r>
              <a:rPr lang="en-US" dirty="0" err="1"/>
              <a:t>cererii</a:t>
            </a:r>
            <a:r>
              <a:rPr lang="en-US" dirty="0"/>
              <a:t>, precum </a:t>
            </a:r>
            <a:r>
              <a:rPr lang="en-US" dirty="0" err="1"/>
              <a:t>şi</a:t>
            </a:r>
            <a:r>
              <a:rPr lang="en-US" dirty="0"/>
              <a:t> de </a:t>
            </a:r>
            <a:r>
              <a:rPr lang="en-US" dirty="0" err="1"/>
              <a:t>titularul</a:t>
            </a:r>
            <a:r>
              <a:rPr lang="en-US" dirty="0"/>
              <a:t> </a:t>
            </a:r>
            <a:r>
              <a:rPr lang="en-US" dirty="0" err="1"/>
              <a:t>dreptului</a:t>
            </a:r>
            <a:r>
              <a:rPr lang="en-US" dirty="0"/>
              <a:t>, </a:t>
            </a:r>
            <a:r>
              <a:rPr lang="en-US" b="1" dirty="0" err="1"/>
              <a:t>primarul</a:t>
            </a:r>
            <a:r>
              <a:rPr lang="en-US" b="1" dirty="0"/>
              <a:t> </a:t>
            </a:r>
            <a:r>
              <a:rPr lang="en-US" b="1" dirty="0" err="1"/>
              <a:t>poate</a:t>
            </a:r>
            <a:r>
              <a:rPr lang="en-US" b="1" dirty="0"/>
              <a:t> </a:t>
            </a:r>
            <a:r>
              <a:rPr lang="en-US" b="1" dirty="0" err="1"/>
              <a:t>solicita</a:t>
            </a:r>
            <a:r>
              <a:rPr lang="en-US" b="1" dirty="0"/>
              <a:t> </a:t>
            </a:r>
            <a:r>
              <a:rPr lang="en-US" b="1" dirty="0" err="1"/>
              <a:t>altor</a:t>
            </a:r>
            <a:r>
              <a:rPr lang="en-US" b="1" dirty="0"/>
              <a:t> </a:t>
            </a:r>
            <a:r>
              <a:rPr lang="en-US" b="1" dirty="0" err="1"/>
              <a:t>autorităţi</a:t>
            </a:r>
            <a:r>
              <a:rPr lang="en-US" b="1" dirty="0"/>
              <a:t> ale </a:t>
            </a:r>
            <a:r>
              <a:rPr lang="en-US" b="1" dirty="0" err="1"/>
              <a:t>administraţiei</a:t>
            </a:r>
            <a:r>
              <a:rPr lang="en-US" b="1" dirty="0"/>
              <a:t> </a:t>
            </a:r>
            <a:r>
              <a:rPr lang="en-US" b="1" dirty="0" err="1"/>
              <a:t>publice</a:t>
            </a:r>
            <a:r>
              <a:rPr lang="en-US" b="1" dirty="0"/>
              <a:t> </a:t>
            </a:r>
            <a:r>
              <a:rPr lang="en-US" dirty="0"/>
              <a:t>locale </a:t>
            </a:r>
            <a:r>
              <a:rPr lang="en-US" dirty="0" err="1"/>
              <a:t>sau</a:t>
            </a:r>
            <a:r>
              <a:rPr lang="en-US" dirty="0"/>
              <a:t> </a:t>
            </a:r>
            <a:r>
              <a:rPr lang="en-US" dirty="0" err="1"/>
              <a:t>în</a:t>
            </a:r>
            <a:r>
              <a:rPr lang="en-US" dirty="0"/>
              <a:t> </a:t>
            </a:r>
            <a:r>
              <a:rPr lang="en-US" dirty="0" err="1"/>
              <a:t>baza</a:t>
            </a:r>
            <a:r>
              <a:rPr lang="en-US" dirty="0"/>
              <a:t> art. 70^1 din </a:t>
            </a:r>
            <a:r>
              <a:rPr lang="en-US" dirty="0" err="1"/>
              <a:t>Legea</a:t>
            </a:r>
            <a:r>
              <a:rPr lang="en-US" dirty="0"/>
              <a:t> nr. 207/2015 </a:t>
            </a:r>
            <a:r>
              <a:rPr lang="en-US" dirty="0" err="1"/>
              <a:t>privind</a:t>
            </a:r>
            <a:r>
              <a:rPr lang="en-US" dirty="0"/>
              <a:t> </a:t>
            </a:r>
            <a:r>
              <a:rPr lang="en-US" dirty="0" err="1"/>
              <a:t>Codul</a:t>
            </a:r>
            <a:r>
              <a:rPr lang="en-US" dirty="0"/>
              <a:t> de </a:t>
            </a:r>
            <a:r>
              <a:rPr lang="en-US" dirty="0" err="1"/>
              <a:t>procedură</a:t>
            </a:r>
            <a:r>
              <a:rPr lang="en-US" dirty="0"/>
              <a:t> </a:t>
            </a:r>
            <a:r>
              <a:rPr lang="en-US" dirty="0" err="1"/>
              <a:t>fiscală</a:t>
            </a:r>
            <a:r>
              <a:rPr lang="en-US" dirty="0"/>
              <a:t>, cu </a:t>
            </a:r>
            <a:r>
              <a:rPr lang="en-US" dirty="0" err="1"/>
              <a:t>modificările</a:t>
            </a:r>
            <a:r>
              <a:rPr lang="en-US" dirty="0"/>
              <a:t> </a:t>
            </a:r>
            <a:r>
              <a:rPr lang="en-US" dirty="0" err="1"/>
              <a:t>şi</a:t>
            </a:r>
            <a:r>
              <a:rPr lang="en-US" dirty="0"/>
              <a:t> </a:t>
            </a:r>
            <a:r>
              <a:rPr lang="en-US" dirty="0" err="1"/>
              <a:t>completările</a:t>
            </a:r>
            <a:r>
              <a:rPr lang="en-US" dirty="0"/>
              <a:t> </a:t>
            </a:r>
            <a:r>
              <a:rPr lang="en-US" dirty="0" err="1"/>
              <a:t>ulterioare</a:t>
            </a:r>
            <a:r>
              <a:rPr lang="en-US" dirty="0"/>
              <a:t>, </a:t>
            </a:r>
            <a:r>
              <a:rPr lang="en-US" dirty="0" err="1"/>
              <a:t>informaţii</a:t>
            </a:r>
            <a:r>
              <a:rPr lang="en-US" dirty="0"/>
              <a:t> </a:t>
            </a:r>
            <a:r>
              <a:rPr lang="en-US" dirty="0" err="1"/>
              <a:t>privind</a:t>
            </a:r>
            <a:r>
              <a:rPr lang="en-US" dirty="0"/>
              <a:t> </a:t>
            </a:r>
            <a:r>
              <a:rPr lang="en-US" dirty="0" err="1"/>
              <a:t>veniturile</a:t>
            </a:r>
            <a:r>
              <a:rPr lang="en-US" dirty="0"/>
              <a:t> </a:t>
            </a:r>
            <a:r>
              <a:rPr lang="en-US" dirty="0" err="1"/>
              <a:t>şi</a:t>
            </a:r>
            <a:r>
              <a:rPr lang="en-US" dirty="0"/>
              <a:t> </a:t>
            </a:r>
            <a:r>
              <a:rPr lang="en-US" dirty="0" err="1"/>
              <a:t>bunurile</a:t>
            </a:r>
            <a:r>
              <a:rPr lang="en-US" dirty="0"/>
              <a:t> </a:t>
            </a:r>
            <a:r>
              <a:rPr lang="en-US" dirty="0" err="1"/>
              <a:t>deţinute</a:t>
            </a:r>
            <a:r>
              <a:rPr lang="en-US" dirty="0"/>
              <a:t> de </a:t>
            </a:r>
            <a:r>
              <a:rPr lang="en-US" dirty="0" err="1"/>
              <a:t>acesta</a:t>
            </a:r>
            <a:r>
              <a:rPr lang="en-US" dirty="0"/>
              <a:t> </a:t>
            </a:r>
            <a:r>
              <a:rPr lang="en-US" dirty="0" err="1"/>
              <a:t>sau</a:t>
            </a:r>
            <a:r>
              <a:rPr lang="en-US" dirty="0"/>
              <a:t> de </a:t>
            </a:r>
            <a:r>
              <a:rPr lang="en-US" dirty="0" err="1"/>
              <a:t>membrii</a:t>
            </a:r>
            <a:r>
              <a:rPr lang="en-US" dirty="0"/>
              <a:t> </a:t>
            </a:r>
            <a:r>
              <a:rPr lang="en-US" dirty="0" err="1"/>
              <a:t>familiei</a:t>
            </a:r>
            <a:r>
              <a:rPr lang="en-US" dirty="0"/>
              <a:t> sale.</a:t>
            </a:r>
          </a:p>
          <a:p>
            <a:endParaRPr lang="en-US" dirty="0"/>
          </a:p>
        </p:txBody>
      </p:sp>
    </p:spTree>
    <p:extLst>
      <p:ext uri="{BB962C8B-B14F-4D97-AF65-F5344CB8AC3E}">
        <p14:creationId xmlns:p14="http://schemas.microsoft.com/office/powerpoint/2010/main" val="121468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Referitor la situațiile care conduc la excludere:</a:t>
            </a:r>
            <a:br>
              <a:rPr lang="ro-RO" dirty="0"/>
            </a:br>
            <a:endParaRPr lang="ro-RO" dirty="0"/>
          </a:p>
        </p:txBody>
      </p:sp>
      <p:graphicFrame>
        <p:nvGraphicFramePr>
          <p:cNvPr id="4" name="Diagram 3"/>
          <p:cNvGraphicFramePr/>
          <p:nvPr>
            <p:extLst>
              <p:ext uri="{D42A27DB-BD31-4B8C-83A1-F6EECF244321}">
                <p14:modId xmlns:p14="http://schemas.microsoft.com/office/powerpoint/2010/main" val="4167711969"/>
              </p:ext>
            </p:extLst>
          </p:nvPr>
        </p:nvGraphicFramePr>
        <p:xfrm>
          <a:off x="262466" y="1117599"/>
          <a:ext cx="11396135" cy="5960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299" y="1016306"/>
            <a:ext cx="8915402" cy="1371600"/>
          </a:xfrm>
        </p:spPr>
        <p:txBody>
          <a:bodyPr/>
          <a:lstStyle/>
          <a:p>
            <a:r>
              <a:rPr lang="x-none" dirty="0"/>
              <a:t>Notă la situațiile care pot conduce la excludere:</a:t>
            </a:r>
            <a:endParaRPr lang="en-GB" dirty="0"/>
          </a:p>
        </p:txBody>
      </p:sp>
      <p:sp>
        <p:nvSpPr>
          <p:cNvPr id="3" name="Content Placeholder 2"/>
          <p:cNvSpPr>
            <a:spLocks noGrp="1"/>
          </p:cNvSpPr>
          <p:nvPr>
            <p:ph idx="1"/>
          </p:nvPr>
        </p:nvSpPr>
        <p:spPr>
          <a:xfrm>
            <a:off x="1638299" y="2506133"/>
            <a:ext cx="9469967" cy="3471334"/>
          </a:xfrm>
        </p:spPr>
        <p:style>
          <a:lnRef idx="2">
            <a:schemeClr val="accent5"/>
          </a:lnRef>
          <a:fillRef idx="1">
            <a:schemeClr val="lt1"/>
          </a:fillRef>
          <a:effectRef idx="0">
            <a:schemeClr val="accent5"/>
          </a:effectRef>
          <a:fontRef idx="minor">
            <a:schemeClr val="dk1"/>
          </a:fontRef>
        </p:style>
        <p:txBody>
          <a:bodyPr>
            <a:normAutofit/>
          </a:bodyPr>
          <a:lstStyle/>
          <a:p>
            <a:pPr algn="just"/>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situaţia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care </a:t>
            </a:r>
            <a:r>
              <a:rPr lang="en-US" sz="1800" dirty="0" err="1">
                <a:effectLst/>
                <a:latin typeface="+mj-lt"/>
                <a:ea typeface="Times New Roman" panose="02020603050405020304" pitchFamily="18" charset="0"/>
              </a:rPr>
              <a:t>unul</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sau</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mai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multe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bunuri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aflate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proprietatea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persoanei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singure</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familiei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beneficiare</a:t>
            </a:r>
            <a:r>
              <a:rPr lang="en-US" sz="1800" dirty="0">
                <a:effectLst/>
                <a:latin typeface="+mj-lt"/>
                <a:ea typeface="Times New Roman" panose="02020603050405020304" pitchFamily="18" charset="0"/>
              </a:rPr>
              <a:t> de </a:t>
            </a:r>
            <a:r>
              <a:rPr lang="en-US" sz="1800" dirty="0" err="1">
                <a:effectLst/>
                <a:latin typeface="+mj-lt"/>
                <a:ea typeface="Times New Roman" panose="02020603050405020304" pitchFamily="18" charset="0"/>
              </a:rPr>
              <a:t>venit</a:t>
            </a:r>
            <a:r>
              <a:rPr lang="en-US" sz="1800" dirty="0">
                <a:effectLst/>
                <a:latin typeface="+mj-lt"/>
                <a:ea typeface="Times New Roman" panose="02020603050405020304" pitchFamily="18" charset="0"/>
              </a:rPr>
              <a:t> minim de </a:t>
            </a:r>
            <a:r>
              <a:rPr lang="en-US" sz="1800" dirty="0" err="1">
                <a:effectLst/>
                <a:latin typeface="+mj-lt"/>
                <a:ea typeface="Times New Roman" panose="02020603050405020304" pitchFamily="18" charset="0"/>
              </a:rPr>
              <a:t>incluziune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este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dat</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închiriere</a:t>
            </a:r>
            <a:r>
              <a:rPr lang="en-US" sz="1800" dirty="0">
                <a:solidFill>
                  <a:schemeClr val="accent5"/>
                </a:solidFill>
                <a:effectLst/>
                <a:latin typeface="+mj-lt"/>
                <a:ea typeface="Times New Roman" panose="02020603050405020304" pitchFamily="18" charset="0"/>
              </a:rPr>
              <a:t>/</a:t>
            </a:r>
            <a:r>
              <a:rPr lang="en-US" sz="1800" dirty="0" err="1">
                <a:solidFill>
                  <a:schemeClr val="accent5"/>
                </a:solidFill>
                <a:effectLst/>
                <a:latin typeface="+mj-lt"/>
                <a:ea typeface="Times New Roman" panose="02020603050405020304" pitchFamily="18" charset="0"/>
              </a:rPr>
              <a:t>arendă</a:t>
            </a:r>
            <a:r>
              <a:rPr lang="en-US" sz="1800" dirty="0">
                <a:solidFill>
                  <a:schemeClr val="accent5"/>
                </a:solidFill>
                <a:effectLst/>
                <a:latin typeface="+mj-lt"/>
                <a:ea typeface="Times New Roman" panose="02020603050405020304" pitchFamily="18" charset="0"/>
              </a:rPr>
              <a:t>/</a:t>
            </a:r>
            <a:r>
              <a:rPr lang="en-US" sz="1800" dirty="0" err="1">
                <a:solidFill>
                  <a:schemeClr val="accent5"/>
                </a:solidFill>
                <a:effectLst/>
                <a:latin typeface="+mj-lt"/>
                <a:ea typeface="Times New Roman" panose="02020603050405020304" pitchFamily="18" charset="0"/>
              </a:rPr>
              <a:t>concesiune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acest</a:t>
            </a:r>
            <a:r>
              <a:rPr lang="en-US" sz="1800" dirty="0">
                <a:effectLst/>
                <a:latin typeface="+mj-lt"/>
                <a:ea typeface="Times New Roman" panose="02020603050405020304" pitchFamily="18" charset="0"/>
              </a:rPr>
              <a:t> bun </a:t>
            </a:r>
            <a:r>
              <a:rPr lang="en-US" sz="1800" dirty="0" err="1">
                <a:effectLst/>
                <a:latin typeface="+mj-lt"/>
                <a:ea typeface="Times New Roman" panose="02020603050405020304" pitchFamily="18" charset="0"/>
              </a:rPr>
              <a:t>va</a:t>
            </a:r>
            <a:r>
              <a:rPr lang="en-US" sz="1800" dirty="0">
                <a:effectLst/>
                <a:latin typeface="+mj-lt"/>
                <a:ea typeface="Times New Roman" panose="02020603050405020304" pitchFamily="18" charset="0"/>
              </a:rPr>
              <a:t> fi </a:t>
            </a:r>
            <a:r>
              <a:rPr lang="en-US" sz="1800" dirty="0" err="1">
                <a:effectLst/>
                <a:latin typeface="+mj-lt"/>
                <a:ea typeface="Times New Roman" panose="02020603050405020304" pitchFamily="18" charset="0"/>
              </a:rPr>
              <a:t>luat</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calcul</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pentru</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persoana</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familia</a:t>
            </a:r>
            <a:r>
              <a:rPr lang="en-US" sz="1800" dirty="0">
                <a:effectLst/>
                <a:latin typeface="+mj-lt"/>
                <a:ea typeface="Times New Roman" panose="02020603050405020304" pitchFamily="18" charset="0"/>
              </a:rPr>
              <a:t> care </a:t>
            </a:r>
            <a:r>
              <a:rPr lang="en-US" sz="1800" dirty="0" err="1">
                <a:effectLst/>
                <a:latin typeface="+mj-lt"/>
                <a:ea typeface="Times New Roman" panose="02020603050405020304" pitchFamily="18" charset="0"/>
              </a:rPr>
              <a:t>îl</a:t>
            </a:r>
            <a:r>
              <a:rPr lang="en-US" sz="1800" dirty="0">
                <a:effectLst/>
                <a:latin typeface="+mj-lt"/>
                <a:ea typeface="Times New Roman" panose="02020603050405020304" pitchFamily="18" charset="0"/>
              </a:rPr>
              <a:t> are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închiriere</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arendă</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concesiune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iar</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pentru</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proprietarul</a:t>
            </a:r>
            <a:r>
              <a:rPr lang="en-US" sz="1800" dirty="0">
                <a:effectLst/>
                <a:latin typeface="+mj-lt"/>
                <a:ea typeface="Times New Roman" panose="02020603050405020304" pitchFamily="18" charset="0"/>
              </a:rPr>
              <a:t> de </a:t>
            </a:r>
            <a:r>
              <a:rPr lang="en-US" sz="1800" dirty="0" err="1">
                <a:effectLst/>
                <a:latin typeface="+mj-lt"/>
                <a:ea typeface="Times New Roman" panose="02020603050405020304" pitchFamily="18" charset="0"/>
              </a:rPr>
              <a:t>drept</a:t>
            </a:r>
            <a:r>
              <a:rPr lang="en-US" sz="1800" dirty="0">
                <a:effectLst/>
                <a:latin typeface="+mj-lt"/>
                <a:ea typeface="Times New Roman" panose="02020603050405020304" pitchFamily="18" charset="0"/>
              </a:rPr>
              <a:t> se </a:t>
            </a:r>
            <a:r>
              <a:rPr lang="en-US" sz="1800" dirty="0" err="1">
                <a:effectLst/>
                <a:latin typeface="+mj-lt"/>
                <a:ea typeface="Times New Roman" panose="02020603050405020304" pitchFamily="18" charset="0"/>
              </a:rPr>
              <a:t>va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lua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în</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calcul</a:t>
            </a:r>
            <a:r>
              <a:rPr lang="en-US" sz="1800" dirty="0">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valoarea</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obţinută</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în</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urma</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cedării</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dreptului</a:t>
            </a:r>
            <a:r>
              <a:rPr lang="en-US" sz="1800" dirty="0">
                <a:solidFill>
                  <a:schemeClr val="accent5"/>
                </a:solidFill>
                <a:effectLst/>
                <a:latin typeface="+mj-lt"/>
                <a:ea typeface="Times New Roman" panose="02020603050405020304" pitchFamily="18" charset="0"/>
              </a:rPr>
              <a:t> de </a:t>
            </a:r>
            <a:r>
              <a:rPr lang="en-US" sz="1800" dirty="0" err="1">
                <a:solidFill>
                  <a:schemeClr val="accent5"/>
                </a:solidFill>
                <a:effectLst/>
                <a:latin typeface="+mj-lt"/>
                <a:ea typeface="Times New Roman" panose="02020603050405020304" pitchFamily="18" charset="0"/>
              </a:rPr>
              <a:t>folosinţă</a:t>
            </a:r>
            <a:r>
              <a:rPr lang="en-US" sz="1800" dirty="0">
                <a:solidFill>
                  <a:schemeClr val="accent5"/>
                </a:solidFill>
                <a:effectLst/>
                <a:latin typeface="+mj-lt"/>
                <a:ea typeface="Times New Roman" panose="02020603050405020304" pitchFamily="18" charset="0"/>
              </a:rPr>
              <a:t> a </a:t>
            </a:r>
            <a:r>
              <a:rPr lang="en-US" sz="1800" dirty="0" err="1">
                <a:solidFill>
                  <a:schemeClr val="accent5"/>
                </a:solidFill>
                <a:effectLst/>
                <a:latin typeface="+mj-lt"/>
                <a:ea typeface="Times New Roman" panose="02020603050405020304" pitchFamily="18" charset="0"/>
              </a:rPr>
              <a:t>bunului</a:t>
            </a:r>
            <a:r>
              <a:rPr lang="en-US" sz="1800" dirty="0">
                <a:effectLst/>
                <a:latin typeface="+mj-lt"/>
                <a:ea typeface="Times New Roman" panose="02020603050405020304" pitchFamily="18" charset="0"/>
              </a:rPr>
              <a:t>.</a:t>
            </a:r>
            <a:endParaRPr lang="x-none" sz="1800" dirty="0">
              <a:effectLst/>
              <a:latin typeface="+mj-lt"/>
              <a:ea typeface="Times New Roman" panose="02020603050405020304" pitchFamily="18" charset="0"/>
            </a:endParaRPr>
          </a:p>
          <a:p>
            <a:pPr algn="just"/>
            <a:r>
              <a:rPr lang="en-US" sz="1800" dirty="0" err="1">
                <a:effectLst/>
                <a:latin typeface="+mj-lt"/>
                <a:ea typeface="Times New Roman" panose="02020603050405020304" pitchFamily="18" charset="0"/>
              </a:rPr>
              <a:t>Persoana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sau</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familia</a:t>
            </a:r>
            <a:r>
              <a:rPr lang="en-US" sz="1800" dirty="0">
                <a:effectLst/>
                <a:latin typeface="+mj-lt"/>
                <a:ea typeface="Times New Roman" panose="02020603050405020304" pitchFamily="18" charset="0"/>
              </a:rPr>
              <a:t> care </a:t>
            </a:r>
            <a:r>
              <a:rPr lang="en-US" sz="1800" dirty="0" err="1">
                <a:effectLst/>
                <a:latin typeface="+mj-lt"/>
                <a:ea typeface="Times New Roman" panose="02020603050405020304" pitchFamily="18" charset="0"/>
              </a:rPr>
              <a:t>deţine</a:t>
            </a:r>
            <a:r>
              <a:rPr lang="en-US" sz="1800" dirty="0">
                <a:effectLst/>
                <a:latin typeface="+mj-lt"/>
                <a:ea typeface="Times New Roman" panose="02020603050405020304" pitchFamily="18" charset="0"/>
              </a:rPr>
              <a:t> pe </a:t>
            </a:r>
            <a:r>
              <a:rPr lang="en-US" sz="1800" dirty="0" err="1">
                <a:effectLst/>
                <a:latin typeface="+mj-lt"/>
                <a:ea typeface="Times New Roman" panose="02020603050405020304" pitchFamily="18" charset="0"/>
              </a:rPr>
              <a:t>lângă</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locuinţa</a:t>
            </a:r>
            <a:r>
              <a:rPr lang="en-US" sz="1800" dirty="0">
                <a:effectLst/>
                <a:latin typeface="+mj-lt"/>
                <a:ea typeface="Times New Roman" panose="02020603050405020304" pitchFamily="18" charset="0"/>
              </a:rPr>
              <a:t> de </a:t>
            </a:r>
            <a:r>
              <a:rPr lang="en-US" sz="1800" dirty="0" err="1">
                <a:effectLst/>
                <a:latin typeface="+mj-lt"/>
                <a:ea typeface="Times New Roman" panose="02020603050405020304" pitchFamily="18" charset="0"/>
              </a:rPr>
              <a:t>domiciliu</a:t>
            </a:r>
            <a:r>
              <a:rPr lang="en-US" sz="1800" dirty="0">
                <a:effectLst/>
                <a:latin typeface="+mj-lt"/>
                <a:ea typeface="Times New Roman" panose="02020603050405020304" pitchFamily="18" charset="0"/>
              </a:rPr>
              <a:t> o </a:t>
            </a:r>
            <a:r>
              <a:rPr lang="en-US" sz="1800" dirty="0" err="1">
                <a:effectLst/>
                <a:latin typeface="+mj-lt"/>
                <a:ea typeface="Times New Roman" panose="02020603050405020304" pitchFamily="18" charset="0"/>
              </a:rPr>
              <a:t>cotă-parte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dintr</a:t>
            </a:r>
            <a:r>
              <a:rPr lang="en-US" sz="1800" dirty="0">
                <a:effectLst/>
                <a:latin typeface="+mj-lt"/>
                <a:ea typeface="Times New Roman" panose="02020603050405020304" pitchFamily="18" charset="0"/>
              </a:rPr>
              <a:t>-o </a:t>
            </a:r>
            <a:r>
              <a:rPr lang="en-US" sz="1800" dirty="0" err="1">
                <a:effectLst/>
                <a:latin typeface="+mj-lt"/>
                <a:ea typeface="Times New Roman" panose="02020603050405020304" pitchFamily="18" charset="0"/>
              </a:rPr>
              <a:t>altă</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clădire</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spaţiu</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locativ</a:t>
            </a:r>
            <a:r>
              <a:rPr lang="en-US"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imobil</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poate</a:t>
            </a:r>
            <a:r>
              <a:rPr lang="en-US" sz="1800" dirty="0">
                <a:effectLst/>
                <a:latin typeface="+mj-lt"/>
                <a:ea typeface="Times New Roman" panose="02020603050405020304" pitchFamily="18" charset="0"/>
              </a:rPr>
              <a:t> beneficia de </a:t>
            </a:r>
            <a:r>
              <a:rPr lang="en-US" sz="1800" dirty="0" err="1">
                <a:effectLst/>
                <a:latin typeface="+mj-lt"/>
                <a:ea typeface="Times New Roman" panose="02020603050405020304" pitchFamily="18" charset="0"/>
              </a:rPr>
              <a:t>venit</a:t>
            </a:r>
            <a:r>
              <a:rPr lang="en-US" sz="1800" dirty="0">
                <a:effectLst/>
                <a:latin typeface="+mj-lt"/>
                <a:ea typeface="Times New Roman" panose="02020603050405020304" pitchFamily="18" charset="0"/>
              </a:rPr>
              <a:t> minim de </a:t>
            </a:r>
            <a:r>
              <a:rPr lang="en-US" sz="1800" dirty="0" err="1">
                <a:effectLst/>
                <a:latin typeface="+mj-lt"/>
                <a:ea typeface="Times New Roman" panose="02020603050405020304" pitchFamily="18" charset="0"/>
              </a:rPr>
              <a:t>incluziune</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indiferent</a:t>
            </a:r>
            <a:r>
              <a:rPr lang="en-US" sz="1800" dirty="0">
                <a:effectLst/>
                <a:latin typeface="+mj-lt"/>
                <a:ea typeface="Times New Roman" panose="02020603050405020304" pitchFamily="18" charset="0"/>
              </a:rPr>
              <a:t> de </a:t>
            </a:r>
            <a:r>
              <a:rPr lang="en-US" sz="1800" dirty="0" err="1">
                <a:effectLst/>
                <a:latin typeface="+mj-lt"/>
                <a:ea typeface="Times New Roman" panose="02020603050405020304" pitchFamily="18" charset="0"/>
              </a:rPr>
              <a:t>mărimea</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cotei</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dacă</a:t>
            </a:r>
            <a:r>
              <a:rPr lang="en-US" sz="1800" dirty="0">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prin</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această</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posesiune</a:t>
            </a:r>
            <a:r>
              <a:rPr lang="en-US" sz="1800" dirty="0">
                <a:solidFill>
                  <a:schemeClr val="accent5"/>
                </a:solidFill>
                <a:effectLst/>
                <a:latin typeface="+mj-lt"/>
                <a:ea typeface="Times New Roman" panose="02020603050405020304" pitchFamily="18" charset="0"/>
              </a:rPr>
              <a:t> nu </a:t>
            </a:r>
            <a:r>
              <a:rPr lang="en-US" sz="1800" dirty="0" err="1">
                <a:solidFill>
                  <a:schemeClr val="accent5"/>
                </a:solidFill>
                <a:effectLst/>
                <a:latin typeface="+mj-lt"/>
                <a:ea typeface="Times New Roman" panose="02020603050405020304" pitchFamily="18" charset="0"/>
              </a:rPr>
              <a:t>poate</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valorifica</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bunul</a:t>
            </a:r>
            <a:r>
              <a:rPr lang="en-US" sz="1800" dirty="0">
                <a:solidFill>
                  <a:schemeClr val="accent5"/>
                </a:solidFill>
                <a:effectLst/>
                <a:latin typeface="+mj-lt"/>
                <a:ea typeface="Times New Roman" panose="02020603050405020304" pitchFamily="18" charset="0"/>
              </a:rPr>
              <a:t> </a:t>
            </a:r>
            <a:r>
              <a:rPr lang="en-US" sz="1800" dirty="0" err="1">
                <a:solidFill>
                  <a:schemeClr val="accent5"/>
                </a:solidFill>
                <a:effectLst/>
                <a:latin typeface="+mj-lt"/>
                <a:ea typeface="Times New Roman" panose="02020603050405020304" pitchFamily="18" charset="0"/>
              </a:rPr>
              <a:t>respectiv</a:t>
            </a:r>
            <a:r>
              <a:rPr lang="en-US" sz="1800" dirty="0">
                <a:effectLst/>
                <a:latin typeface="+mj-lt"/>
                <a:ea typeface="Times New Roman" panose="02020603050405020304" pitchFamily="18" charset="0"/>
              </a:rPr>
              <a:t>.</a:t>
            </a:r>
            <a:endParaRPr lang="en-GB"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calculează veniturile din agricultură?</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lvl="0" indent="0">
              <a:buNone/>
            </a:pPr>
            <a:endParaRPr lang="ro-RO" b="1" kern="100" dirty="0">
              <a:effectLst/>
            </a:endParaRPr>
          </a:p>
          <a:p>
            <a:pPr marL="0" lvl="0" indent="0">
              <a:buNone/>
            </a:pPr>
            <a:r>
              <a:rPr lang="en-RO" sz="2000" b="1" dirty="0">
                <a:solidFill>
                  <a:srgbClr val="333333"/>
                </a:solidFill>
                <a:effectLst/>
                <a:latin typeface="Arial" panose="020B0604020202020204" pitchFamily="34" charset="0"/>
                <a:ea typeface="Times New Roman" panose="02020603050405020304" pitchFamily="18" charset="0"/>
              </a:rPr>
              <a:t>Art. 8. </a:t>
            </a:r>
          </a:p>
          <a:p>
            <a:pPr marL="0" lvl="0" indent="0">
              <a:buNone/>
            </a:pPr>
            <a:r>
              <a:rPr lang="en-RO" sz="2000" dirty="0">
                <a:solidFill>
                  <a:srgbClr val="333333"/>
                </a:solidFill>
                <a:effectLst/>
                <a:latin typeface="Arial" panose="020B0604020202020204" pitchFamily="34" charset="0"/>
                <a:ea typeface="Times New Roman" panose="02020603050405020304" pitchFamily="18" charset="0"/>
              </a:rPr>
              <a:t>3) În aplicarea art. 6 alin. (1) </a:t>
            </a:r>
            <a:r>
              <a:rPr lang="en-RO"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lit. p)</a:t>
            </a:r>
            <a:r>
              <a:rPr lang="en-RO" sz="2000" dirty="0">
                <a:solidFill>
                  <a:srgbClr val="333333"/>
                </a:solidFill>
                <a:effectLst/>
                <a:latin typeface="Arial" panose="020B0604020202020204" pitchFamily="34" charset="0"/>
                <a:ea typeface="Times New Roman" panose="02020603050405020304" pitchFamily="18" charset="0"/>
              </a:rPr>
              <a:t> din lege, pentru determinarea veniturilor din activităţile agricole se iau în calcul valorile stabilite pentru normele de venit potrivit </a:t>
            </a:r>
            <a:r>
              <a:rPr lang="en-RO"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art. 106</a:t>
            </a:r>
            <a:r>
              <a:rPr lang="en-RO" sz="2000" dirty="0">
                <a:solidFill>
                  <a:srgbClr val="333333"/>
                </a:solidFill>
                <a:effectLst/>
                <a:latin typeface="Arial" panose="020B0604020202020204" pitchFamily="34" charset="0"/>
                <a:ea typeface="Times New Roman" panose="02020603050405020304" pitchFamily="18" charset="0"/>
              </a:rPr>
              <a:t> din Legea nr. 227/2015, cu modificările şi completările ulterioare. În vederea stabilirii venitului anual obţinut din activităţi agricole se utilizează metodologia de calcul prevăzută în anexa </a:t>
            </a:r>
            <a:r>
              <a:rPr lang="en-RO"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nr. 2</a:t>
            </a:r>
            <a:r>
              <a:rPr lang="en-RO" sz="2000" dirty="0">
                <a:solidFill>
                  <a:srgbClr val="333333"/>
                </a:solidFill>
                <a:effectLst/>
                <a:latin typeface="Arial" panose="020B0604020202020204" pitchFamily="34" charset="0"/>
                <a:ea typeface="Times New Roman" panose="02020603050405020304" pitchFamily="18" charset="0"/>
              </a:rPr>
              <a:t> la prezentele norme metodologice.</a:t>
            </a:r>
            <a:r>
              <a:rPr lang="en-RO" sz="2000" dirty="0">
                <a:effectLst/>
              </a:rPr>
              <a:t> </a:t>
            </a:r>
            <a:endParaRPr lang="ro-RO" sz="2000" b="1" kern="100"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1184498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calculează veniturile din agricultură?</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METODOLOGIA DE CALCUL</a:t>
            </a:r>
            <a:b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vederea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stabilirii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obţinut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Agricole</a:t>
            </a:r>
          </a:p>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1.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realizarea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calcului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se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avea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vedere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valorile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prevăzute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normele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utilizate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impunerea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conform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prevederilor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Hotărârii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Guvernului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nr. 30/2019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privind</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aprobarea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metodologiilor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stabilirea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normelor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utilizate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impunerea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precum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şi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Metodologiei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calcul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al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reducerii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normei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aplicarea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prevederilor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referitoare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scutirea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plata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impozitului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pe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prevăzută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la art. 76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alin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(1) lit. c)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Legea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cooperaţiei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nr. 566/2004,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stabilite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direcţiile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agricultură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judeţene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46</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2050628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calculează veniturile din agricultură?</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2.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fi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utilizate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valorile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reprezentând</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lei/ha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sau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lei/cap/</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familie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albine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determinarea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vederea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determinării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lunar.</a:t>
            </a:r>
          </a:p>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3.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Verificarea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suprafeţelor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deţinute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sau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aflate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folosinţă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precum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şi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numărului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animale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fi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realizată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prin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intermediul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Sistemului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naţional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informatic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asistenţă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socială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(SNIAS), pe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baza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datelor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aflate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nivelul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autorităţilor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locale.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cazul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care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aceste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date nu pot fi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accesate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online,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asistentul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social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solicita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aceste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informaţii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autorităţile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competente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şi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după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caz</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poate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solicita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documente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justificative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şi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partea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solicitantului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46790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calculează veniturile din agricultură?</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4. Formula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calcul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este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următoarea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4.1.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produse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vegetale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b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Suprafaţa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(ha)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lei/ha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produse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vegetale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GB"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4.2.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Pentru</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animale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Număr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animale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norma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lei/cap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animale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3390754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calculează veniturile din agricultură?</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4.3.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Determinarea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(Suma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produse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vegetale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suma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animale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obţinut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5.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cazul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care,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verificarea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veniturilor</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prin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SNIAS,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în</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evidenţele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Agenţiei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Naţionale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Administrare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Fiscală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(ANAF)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există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declaraţia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referitoare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rezultat</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din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activităţi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agricole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valoarea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venitului</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anual</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va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fi </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preluată</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automat.</a:t>
            </a:r>
          </a:p>
          <a:p>
            <a:pPr marL="0" indent="0">
              <a:buNone/>
            </a:pPr>
            <a:endParaRPr lang="en-RO"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36278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ro-RO" dirty="0"/>
            </a:br>
            <a:br>
              <a:rPr lang="en-US" dirty="0"/>
            </a:br>
            <a:br>
              <a:rPr lang="en-US" dirty="0"/>
            </a:br>
            <a:br>
              <a:rPr lang="en-US" dirty="0"/>
            </a:br>
            <a:endParaRPr lang="ro-RO" dirty="0"/>
          </a:p>
        </p:txBody>
      </p:sp>
      <p:sp>
        <p:nvSpPr>
          <p:cNvPr id="3" name="Content Placeholder 2"/>
          <p:cNvSpPr>
            <a:spLocks noGrp="1"/>
          </p:cNvSpPr>
          <p:nvPr>
            <p:ph idx="1"/>
          </p:nvPr>
        </p:nvSpPr>
        <p:spPr>
          <a:xfrm>
            <a:off x="3761118" y="862642"/>
            <a:ext cx="7630784" cy="5309557"/>
          </a:xfrm>
        </p:spPr>
        <p:txBody>
          <a:bodyPr>
            <a:normAutofit fontScale="92500" lnSpcReduction="20000"/>
          </a:bodyPr>
          <a:lstStyle/>
          <a:p>
            <a:pPr marL="0" lvl="0" indent="0">
              <a:buNone/>
            </a:pPr>
            <a:endParaRPr lang="ro-RO" b="1" kern="100" dirty="0">
              <a:effectLst/>
            </a:endParaRPr>
          </a:p>
          <a:p>
            <a:pPr marL="0" lvl="0" indent="0">
              <a:buNone/>
            </a:pPr>
            <a:endParaRPr lang="ro-RO" b="1" kern="100" dirty="0"/>
          </a:p>
          <a:p>
            <a:pPr marL="0" indent="0">
              <a:buNone/>
            </a:pPr>
            <a:r>
              <a:rPr lang="ro-RO" sz="1900" b="1" dirty="0"/>
              <a:t>Art. 3. - (1) Venitul minim de incluziune reprezintă sprijinul financiar acordat de stat în scopul asigurării nivelului de trai minimal, astfel cum acesta este definit de art. 54 din Legea nr. 292/2011, cu modificările ulterioare, pentru familiile </a:t>
            </a:r>
            <a:r>
              <a:rPr lang="ro-RO" sz="1900" b="1" dirty="0" err="1"/>
              <a:t>şi</a:t>
            </a:r>
            <a:r>
              <a:rPr lang="ro-RO" sz="1900" b="1" dirty="0"/>
              <a:t> persoanele singure aflate în situația prevăzută la art. 1 alin. (2), precum şi pentru prevenirea riscului sărăciei în rândul copiilor şi stimularea participării acestora în sistemul de educație.</a:t>
            </a:r>
            <a:endParaRPr lang="en-US" sz="1900" b="1" dirty="0"/>
          </a:p>
          <a:p>
            <a:pPr marL="0" indent="0">
              <a:buNone/>
            </a:pPr>
            <a:endParaRPr lang="ro-RO" sz="1900" b="1" dirty="0"/>
          </a:p>
          <a:p>
            <a:pPr marL="0" indent="0">
              <a:buNone/>
            </a:pPr>
            <a:r>
              <a:rPr lang="ro-RO" sz="1900" b="1" dirty="0"/>
              <a:t>(2) Pentru a răspunde scopului prevăzut la alin. (1), venitul minim de incluziune se compune din una sau mai multe din următoarele categorii de ajutoare financiare:</a:t>
            </a:r>
          </a:p>
          <a:p>
            <a:pPr marL="0" indent="0">
              <a:buNone/>
            </a:pPr>
            <a:r>
              <a:rPr lang="ro-RO" sz="1900" b="1" dirty="0"/>
              <a:t>a) ajutor de incluziune;</a:t>
            </a:r>
          </a:p>
          <a:p>
            <a:pPr marL="0" indent="0">
              <a:buNone/>
            </a:pPr>
            <a:r>
              <a:rPr lang="ro-RO" sz="1900" b="1" dirty="0"/>
              <a:t>b) ajutor pentru familia cu copii;</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5</a:t>
            </a:fld>
            <a:endParaRPr lang="en-US"/>
          </a:p>
        </p:txBody>
      </p:sp>
      <p:sp>
        <p:nvSpPr>
          <p:cNvPr id="6" name="Freeform 4"/>
          <p:cNvSpPr/>
          <p:nvPr/>
        </p:nvSpPr>
        <p:spPr>
          <a:xfrm>
            <a:off x="1172892" y="4647055"/>
            <a:ext cx="1044861" cy="1067546"/>
          </a:xfrm>
          <a:custGeom>
            <a:avLst/>
            <a:gdLst/>
            <a:ahLst/>
            <a:cxnLst/>
            <a:rect l="l" t="t" r="r" b="b"/>
            <a:pathLst>
              <a:path w="1044861" h="1067546">
                <a:moveTo>
                  <a:pt x="0" y="0"/>
                </a:moveTo>
                <a:lnTo>
                  <a:pt x="1044861" y="0"/>
                </a:lnTo>
                <a:lnTo>
                  <a:pt x="1044861" y="1067547"/>
                </a:lnTo>
                <a:lnTo>
                  <a:pt x="0" y="1067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570990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3289300"/>
          </a:xfrm>
        </p:spPr>
        <p:txBody>
          <a:bodyPr anchor="t">
            <a:normAutofit/>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Propunere pentru calcul</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RO" sz="2000" kern="100" dirty="0">
                <a:latin typeface="Calibri" panose="020F0502020204030204" pitchFamily="34" charset="0"/>
                <a:ea typeface="Times New Roman" panose="02020603050405020304" pitchFamily="18" charset="0"/>
                <a:cs typeface="Times New Roman" panose="02020603050405020304" pitchFamily="18" charset="0"/>
              </a:rPr>
              <a:t>Pentru simplificarea procesului de calcul al veniturilor realizate din activitati agricole, propunerea noastra este de a utiliza o solutie EXCEL, pentru testare.</a:t>
            </a:r>
          </a:p>
          <a:p>
            <a:pPr marL="0" indent="0">
              <a:buNone/>
            </a:pPr>
            <a:endParaRPr lang="en-RO"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RO" sz="2000"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RO" sz="2000" kern="100" dirty="0">
                <a:effectLst/>
                <a:latin typeface="Calibri" panose="020F0502020204030204" pitchFamily="34" charset="0"/>
                <a:ea typeface="Times New Roman" panose="02020603050405020304" pitchFamily="18" charset="0"/>
                <a:cs typeface="Times New Roman" panose="02020603050405020304" pitchFamily="18" charset="0"/>
              </a:rPr>
              <a:t>Document template EXCEL</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43FFD5-6656-4C69-9CDD-D1B69A112D7A}" type="slidenum">
              <a:rPr kumimoji="0" lang="en-US" sz="800" b="0" i="0" u="none" strike="noStrike" kern="1200" cap="all" spc="100" normalizeH="0" baseline="0" noProof="0" smtClean="0">
                <a:ln>
                  <a:noFill/>
                </a:ln>
                <a:solidFill>
                  <a:srgbClr val="000000"/>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800" b="0" i="0" u="none" strike="noStrike" kern="1200" cap="all" spc="100" normalizeH="0" baseline="0" noProof="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440264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077-8EFA-7976-99FF-38D854FDA423}"/>
              </a:ext>
            </a:extLst>
          </p:cNvPr>
          <p:cNvSpPr>
            <a:spLocks noGrp="1"/>
          </p:cNvSpPr>
          <p:nvPr>
            <p:ph type="title"/>
          </p:nvPr>
        </p:nvSpPr>
        <p:spPr/>
        <p:txBody>
          <a:bodyPr/>
          <a:lstStyle/>
          <a:p>
            <a:r>
              <a:rPr lang="ro-RO" dirty="0"/>
              <a:t>Obligațiile beneficiarilor de VMI: </a:t>
            </a:r>
            <a:endParaRPr lang="en-US" dirty="0"/>
          </a:p>
        </p:txBody>
      </p:sp>
      <p:sp>
        <p:nvSpPr>
          <p:cNvPr id="3" name="Content Placeholder 2">
            <a:extLst>
              <a:ext uri="{FF2B5EF4-FFF2-40B4-BE49-F238E27FC236}">
                <a16:creationId xmlns:a16="http://schemas.microsoft.com/office/drawing/2014/main" id="{A5F9823A-E19B-1B29-8BE4-15E550238AB4}"/>
              </a:ext>
            </a:extLst>
          </p:cNvPr>
          <p:cNvSpPr>
            <a:spLocks noGrp="1"/>
          </p:cNvSpPr>
          <p:nvPr>
            <p:ph idx="1"/>
          </p:nvPr>
        </p:nvSpPr>
        <p:spPr/>
        <p:txBody>
          <a:bodyPr>
            <a:normAutofit fontScale="92500" lnSpcReduction="20000"/>
          </a:bodyPr>
          <a:lstStyle/>
          <a:p>
            <a:r>
              <a:rPr lang="en-US" sz="1800" dirty="0">
                <a:latin typeface="Times New Roman" panose="02020603050405020304" pitchFamily="18" charset="0"/>
              </a:rPr>
              <a:t> </a:t>
            </a:r>
            <a:r>
              <a:rPr lang="en-US" sz="1800" dirty="0" err="1">
                <a:latin typeface="Times New Roman" panose="02020603050405020304" pitchFamily="18" charset="0"/>
              </a:rPr>
              <a:t>Titularul</a:t>
            </a:r>
            <a:r>
              <a:rPr lang="en-US" sz="1800" dirty="0">
                <a:latin typeface="Times New Roman" panose="02020603050405020304" pitchFamily="18" charset="0"/>
              </a:rPr>
              <a:t> </a:t>
            </a:r>
            <a:r>
              <a:rPr lang="en-US" sz="1800" dirty="0" err="1">
                <a:latin typeface="Times New Roman" panose="02020603050405020304" pitchFamily="18" charset="0"/>
              </a:rPr>
              <a:t>venitului</a:t>
            </a:r>
            <a:r>
              <a:rPr lang="en-US" sz="1800" dirty="0">
                <a:latin typeface="Times New Roman" panose="02020603050405020304" pitchFamily="18" charset="0"/>
              </a:rPr>
              <a:t> minim de </a:t>
            </a:r>
            <a:r>
              <a:rPr lang="en-US" sz="1800" dirty="0" err="1">
                <a:latin typeface="Times New Roman" panose="02020603050405020304" pitchFamily="18" charset="0"/>
              </a:rPr>
              <a:t>incluziune</a:t>
            </a:r>
            <a:r>
              <a:rPr lang="en-US" sz="1800" dirty="0">
                <a:latin typeface="Times New Roman" panose="02020603050405020304" pitchFamily="18" charset="0"/>
              </a:rPr>
              <a:t> are </a:t>
            </a:r>
            <a:r>
              <a:rPr lang="en-US" sz="1800" dirty="0" err="1">
                <a:latin typeface="Times New Roman" panose="02020603050405020304" pitchFamily="18" charset="0"/>
              </a:rPr>
              <a:t>obligaţia</a:t>
            </a:r>
            <a:r>
              <a:rPr lang="en-US" sz="1800" dirty="0">
                <a:latin typeface="Times New Roman" panose="02020603050405020304" pitchFamily="18" charset="0"/>
              </a:rPr>
              <a:t> </a:t>
            </a:r>
            <a:r>
              <a:rPr lang="en-US" sz="1800" dirty="0" err="1">
                <a:latin typeface="Times New Roman" panose="02020603050405020304" pitchFamily="18" charset="0"/>
              </a:rPr>
              <a:t>să</a:t>
            </a:r>
            <a:r>
              <a:rPr lang="en-US" sz="1800" dirty="0">
                <a:latin typeface="Times New Roman" panose="02020603050405020304" pitchFamily="18" charset="0"/>
              </a:rPr>
              <a:t> </a:t>
            </a:r>
            <a:r>
              <a:rPr lang="en-US" sz="1800" dirty="0" err="1">
                <a:latin typeface="Times New Roman" panose="02020603050405020304" pitchFamily="18" charset="0"/>
              </a:rPr>
              <a:t>comunice</a:t>
            </a:r>
            <a:r>
              <a:rPr lang="en-US" sz="1800" dirty="0">
                <a:latin typeface="Times New Roman" panose="02020603050405020304" pitchFamily="18" charset="0"/>
              </a:rPr>
              <a:t> </a:t>
            </a:r>
            <a:r>
              <a:rPr lang="en-US" sz="1800" dirty="0" err="1">
                <a:latin typeface="Times New Roman" panose="02020603050405020304" pitchFamily="18" charset="0"/>
              </a:rPr>
              <a:t>primăriei</a:t>
            </a:r>
            <a:r>
              <a:rPr lang="en-US" sz="1800" dirty="0">
                <a:latin typeface="Times New Roman" panose="02020603050405020304" pitchFamily="18" charset="0"/>
              </a:rPr>
              <a:t> </a:t>
            </a:r>
            <a:r>
              <a:rPr lang="en-US" sz="1800" dirty="0" err="1">
                <a:latin typeface="Times New Roman" panose="02020603050405020304" pitchFamily="18" charset="0"/>
              </a:rPr>
              <a:t>în</a:t>
            </a:r>
            <a:r>
              <a:rPr lang="en-US" sz="1800" dirty="0">
                <a:latin typeface="Times New Roman" panose="02020603050405020304" pitchFamily="18" charset="0"/>
              </a:rPr>
              <a:t> a </a:t>
            </a:r>
            <a:r>
              <a:rPr lang="en-US" sz="1800" dirty="0" err="1">
                <a:latin typeface="Times New Roman" panose="02020603050405020304" pitchFamily="18" charset="0"/>
              </a:rPr>
              <a:t>cărei</a:t>
            </a:r>
            <a:r>
              <a:rPr lang="en-US" sz="1800" dirty="0">
                <a:latin typeface="Times New Roman" panose="02020603050405020304" pitchFamily="18" charset="0"/>
              </a:rPr>
              <a:t> </a:t>
            </a:r>
            <a:r>
              <a:rPr lang="en-US" sz="1800" dirty="0" err="1">
                <a:latin typeface="Times New Roman" panose="02020603050405020304" pitchFamily="18" charset="0"/>
              </a:rPr>
              <a:t>rază</a:t>
            </a:r>
            <a:r>
              <a:rPr lang="en-US" sz="1800" dirty="0">
                <a:latin typeface="Times New Roman" panose="02020603050405020304" pitchFamily="18" charset="0"/>
              </a:rPr>
              <a:t> </a:t>
            </a:r>
            <a:r>
              <a:rPr lang="en-US" sz="1800" dirty="0" err="1">
                <a:latin typeface="Times New Roman" panose="02020603050405020304" pitchFamily="18" charset="0"/>
              </a:rPr>
              <a:t>teritorială</a:t>
            </a:r>
            <a:r>
              <a:rPr lang="en-US" sz="1800" dirty="0">
                <a:latin typeface="Times New Roman" panose="02020603050405020304" pitchFamily="18" charset="0"/>
              </a:rPr>
              <a:t> </a:t>
            </a:r>
            <a:r>
              <a:rPr lang="en-US" sz="1800" dirty="0" err="1">
                <a:latin typeface="Times New Roman" panose="02020603050405020304" pitchFamily="18" charset="0"/>
              </a:rPr>
              <a:t>îşi</a:t>
            </a:r>
            <a:r>
              <a:rPr lang="en-US" sz="1800" dirty="0">
                <a:latin typeface="Times New Roman" panose="02020603050405020304" pitchFamily="18" charset="0"/>
              </a:rPr>
              <a:t> are </a:t>
            </a:r>
            <a:r>
              <a:rPr lang="en-US" sz="1800" dirty="0" err="1">
                <a:latin typeface="Times New Roman" panose="02020603050405020304" pitchFamily="18" charset="0"/>
              </a:rPr>
              <a:t>domiciliul</a:t>
            </a:r>
            <a:r>
              <a:rPr lang="en-US" sz="1800" dirty="0">
                <a:latin typeface="Times New Roman" panose="02020603050405020304" pitchFamily="18" charset="0"/>
              </a:rPr>
              <a:t> </a:t>
            </a:r>
            <a:r>
              <a:rPr lang="en-US" sz="1800" dirty="0" err="1">
                <a:latin typeface="Times New Roman" panose="02020603050405020304" pitchFamily="18" charset="0"/>
              </a:rPr>
              <a:t>sau</a:t>
            </a:r>
            <a:r>
              <a:rPr lang="en-US" sz="1800" dirty="0">
                <a:latin typeface="Times New Roman" panose="02020603050405020304" pitchFamily="18" charset="0"/>
              </a:rPr>
              <a:t> </a:t>
            </a:r>
            <a:r>
              <a:rPr lang="en-US" sz="1800" dirty="0" err="1">
                <a:latin typeface="Times New Roman" panose="02020603050405020304" pitchFamily="18" charset="0"/>
              </a:rPr>
              <a:t>reşedinţa</a:t>
            </a:r>
            <a:r>
              <a:rPr lang="en-US" sz="1800" dirty="0">
                <a:latin typeface="Times New Roman" panose="02020603050405020304" pitchFamily="18" charset="0"/>
              </a:rPr>
              <a:t>,</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orice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modificare</a:t>
            </a:r>
            <a:r>
              <a:rPr lang="en-US" sz="1800" u="sng" dirty="0">
                <a:solidFill>
                  <a:prstClr val="black"/>
                </a:solidFill>
                <a:latin typeface="Times New Roman" panose="02020603050405020304" pitchFamily="18" charset="0"/>
              </a:rPr>
              <a:t> cu </a:t>
            </a:r>
            <a:r>
              <a:rPr lang="en-US" sz="1800" u="sng" dirty="0" err="1">
                <a:solidFill>
                  <a:prstClr val="black"/>
                </a:solidFill>
                <a:latin typeface="Times New Roman" panose="02020603050405020304" pitchFamily="18" charset="0"/>
              </a:rPr>
              <a:t>privire</a:t>
            </a:r>
            <a:r>
              <a:rPr lang="en-US" sz="1800" u="sng" dirty="0">
                <a:solidFill>
                  <a:prstClr val="black"/>
                </a:solidFill>
                <a:latin typeface="Times New Roman" panose="02020603050405020304" pitchFamily="18" charset="0"/>
              </a:rPr>
              <a:t> la </a:t>
            </a:r>
            <a:r>
              <a:rPr lang="en-US" sz="1800" u="sng" dirty="0" err="1">
                <a:solidFill>
                  <a:prstClr val="black"/>
                </a:solidFill>
                <a:latin typeface="Times New Roman" panose="02020603050405020304" pitchFamily="18" charset="0"/>
              </a:rPr>
              <a:t>domiciliu</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venituri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şi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numărul</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membrilor</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familiei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în</a:t>
            </a:r>
            <a:r>
              <a:rPr lang="en-US" sz="1800" u="sng" dirty="0">
                <a:solidFill>
                  <a:prstClr val="black"/>
                </a:solidFill>
                <a:latin typeface="Times New Roman" panose="02020603050405020304" pitchFamily="18" charset="0"/>
              </a:rPr>
              <a:t> termen de maximum 15 </a:t>
            </a:r>
            <a:r>
              <a:rPr lang="en-US" sz="1800" u="sng" dirty="0" err="1">
                <a:solidFill>
                  <a:prstClr val="black"/>
                </a:solidFill>
                <a:latin typeface="Times New Roman" panose="02020603050405020304" pitchFamily="18" charset="0"/>
              </a:rPr>
              <a:t>zile</a:t>
            </a:r>
            <a:r>
              <a:rPr lang="en-US" sz="1800" u="sng" dirty="0">
                <a:solidFill>
                  <a:prstClr val="black"/>
                </a:solidFill>
                <a:latin typeface="Times New Roman" panose="02020603050405020304" pitchFamily="18" charset="0"/>
              </a:rPr>
              <a:t> de la data la care a </a:t>
            </a:r>
            <a:r>
              <a:rPr lang="en-US" sz="1800" u="sng" dirty="0" err="1">
                <a:solidFill>
                  <a:prstClr val="black"/>
                </a:solidFill>
                <a:latin typeface="Times New Roman" panose="02020603050405020304" pitchFamily="18" charset="0"/>
              </a:rPr>
              <a:t>intervenit</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modificarea</a:t>
            </a:r>
            <a:r>
              <a:rPr lang="en-US" sz="1800" u="sng" dirty="0">
                <a:solidFill>
                  <a:prstClr val="black"/>
                </a:solidFill>
                <a:latin typeface="Times New Roman" panose="02020603050405020304" pitchFamily="18" charset="0"/>
              </a:rPr>
              <a:t>.</a:t>
            </a:r>
            <a:endParaRPr lang="ro-RO" sz="1800" u="sng" dirty="0">
              <a:solidFill>
                <a:prstClr val="black"/>
              </a:solidFill>
              <a:latin typeface="Times New Roman" panose="02020603050405020304" pitchFamily="18" charset="0"/>
            </a:endParaRPr>
          </a:p>
          <a:p>
            <a:r>
              <a:rPr lang="en-US" sz="1800" u="sng" dirty="0" err="1">
                <a:solidFill>
                  <a:prstClr val="black"/>
                </a:solidFill>
                <a:latin typeface="Times New Roman" panose="02020603050405020304" pitchFamily="18" charset="0"/>
              </a:rPr>
              <a:t>Persoanele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singure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şi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familiile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beneficiare</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venit</a:t>
            </a:r>
            <a:r>
              <a:rPr lang="en-US" sz="1800" u="sng" dirty="0">
                <a:solidFill>
                  <a:prstClr val="black"/>
                </a:solidFill>
                <a:latin typeface="Times New Roman" panose="02020603050405020304" pitchFamily="18" charset="0"/>
              </a:rPr>
              <a:t> minim de </a:t>
            </a:r>
            <a:r>
              <a:rPr lang="en-US" sz="1800" u="sng" dirty="0" err="1">
                <a:solidFill>
                  <a:prstClr val="black"/>
                </a:solidFill>
                <a:latin typeface="Times New Roman" panose="02020603050405020304" pitchFamily="18" charset="0"/>
              </a:rPr>
              <a:t>incluziune</a:t>
            </a:r>
            <a:r>
              <a:rPr lang="en-US" sz="1800" u="sng" dirty="0">
                <a:solidFill>
                  <a:prstClr val="black"/>
                </a:solidFill>
                <a:latin typeface="Times New Roman" panose="02020603050405020304" pitchFamily="18" charset="0"/>
              </a:rPr>
              <a:t> au </a:t>
            </a:r>
            <a:r>
              <a:rPr lang="en-US" sz="1800" u="sng" dirty="0" err="1">
                <a:solidFill>
                  <a:prstClr val="black"/>
                </a:solidFill>
                <a:latin typeface="Times New Roman" panose="02020603050405020304" pitchFamily="18" charset="0"/>
              </a:rPr>
              <a:t>obligaţia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să</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depună</a:t>
            </a:r>
            <a:r>
              <a:rPr lang="en-US" sz="1800" u="sng" dirty="0">
                <a:solidFill>
                  <a:prstClr val="black"/>
                </a:solidFill>
                <a:latin typeface="Times New Roman" panose="02020603050405020304" pitchFamily="18" charset="0"/>
              </a:rPr>
              <a:t> la </a:t>
            </a:r>
            <a:r>
              <a:rPr lang="en-US" sz="1800" u="sng" dirty="0" err="1">
                <a:solidFill>
                  <a:prstClr val="black"/>
                </a:solidFill>
                <a:latin typeface="Times New Roman" panose="02020603050405020304" pitchFamily="18" charset="0"/>
              </a:rPr>
              <a:t>primărie</a:t>
            </a:r>
            <a:r>
              <a:rPr lang="en-US" sz="1800" u="sng" dirty="0">
                <a:solidFill>
                  <a:prstClr val="black"/>
                </a:solidFill>
                <a:latin typeface="Times New Roman" panose="02020603050405020304" pitchFamily="18" charset="0"/>
              </a:rPr>
              <a:t>, din 6 </a:t>
            </a:r>
            <a:r>
              <a:rPr lang="en-US" sz="1800" u="sng" dirty="0" err="1">
                <a:solidFill>
                  <a:prstClr val="black"/>
                </a:solidFill>
                <a:latin typeface="Times New Roman" panose="02020603050405020304" pitchFamily="18" charset="0"/>
              </a:rPr>
              <a:t>în</a:t>
            </a:r>
            <a:r>
              <a:rPr lang="en-US" sz="1800" u="sng" dirty="0">
                <a:solidFill>
                  <a:prstClr val="black"/>
                </a:solidFill>
                <a:latin typeface="Times New Roman" panose="02020603050405020304" pitchFamily="18" charset="0"/>
              </a:rPr>
              <a:t> 6 </a:t>
            </a:r>
            <a:r>
              <a:rPr lang="en-US" sz="1800" u="sng" dirty="0" err="1">
                <a:solidFill>
                  <a:prstClr val="black"/>
                </a:solidFill>
                <a:latin typeface="Times New Roman" panose="02020603050405020304" pitchFamily="18" charset="0"/>
              </a:rPr>
              <a:t>luni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declaraţia</a:t>
            </a:r>
            <a:r>
              <a:rPr lang="en-US" sz="1800" u="sng" dirty="0">
                <a:solidFill>
                  <a:prstClr val="black"/>
                </a:solidFill>
                <a:latin typeface="Times New Roman" panose="02020603050405020304" pitchFamily="18" charset="0"/>
              </a:rPr>
              <a:t> pe propria </a:t>
            </a:r>
            <a:r>
              <a:rPr lang="en-US" sz="1800" u="sng" dirty="0" err="1">
                <a:solidFill>
                  <a:prstClr val="black"/>
                </a:solidFill>
                <a:latin typeface="Times New Roman" panose="02020603050405020304" pitchFamily="18" charset="0"/>
              </a:rPr>
              <a:t>răspundere</a:t>
            </a:r>
            <a:r>
              <a:rPr lang="en-US" sz="1800" u="sng" dirty="0">
                <a:solidFill>
                  <a:prstClr val="black"/>
                </a:solidFill>
                <a:latin typeface="Times New Roman" panose="02020603050405020304" pitchFamily="18" charset="0"/>
              </a:rPr>
              <a:t> </a:t>
            </a:r>
            <a:endParaRPr lang="ro-RO" sz="1800" u="sng" dirty="0">
              <a:solidFill>
                <a:prstClr val="black"/>
              </a:solidFill>
              <a:latin typeface="Times New Roman" panose="02020603050405020304" pitchFamily="18" charset="0"/>
            </a:endParaRPr>
          </a:p>
          <a:p>
            <a:r>
              <a:rPr lang="en-US" sz="1800" u="sng" dirty="0" err="1">
                <a:solidFill>
                  <a:prstClr val="black"/>
                </a:solidFill>
                <a:latin typeface="Times New Roman" panose="02020603050405020304" pitchFamily="18" charset="0"/>
              </a:rPr>
              <a:t>În</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cazul</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familiilor</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beneficiare</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venit</a:t>
            </a:r>
            <a:r>
              <a:rPr lang="en-US" sz="1800" u="sng" dirty="0">
                <a:solidFill>
                  <a:prstClr val="black"/>
                </a:solidFill>
                <a:latin typeface="Times New Roman" panose="02020603050405020304" pitchFamily="18" charset="0"/>
              </a:rPr>
              <a:t> minim de </a:t>
            </a:r>
            <a:r>
              <a:rPr lang="en-US" sz="1800" u="sng" dirty="0" err="1">
                <a:solidFill>
                  <a:prstClr val="black"/>
                </a:solidFill>
                <a:latin typeface="Times New Roman" panose="02020603050405020304" pitchFamily="18" charset="0"/>
              </a:rPr>
              <a:t>incluziune</a:t>
            </a:r>
            <a:r>
              <a:rPr lang="en-US" sz="1800" u="sng" dirty="0">
                <a:solidFill>
                  <a:prstClr val="black"/>
                </a:solidFill>
                <a:latin typeface="Times New Roman" panose="02020603050405020304" pitchFamily="18" charset="0"/>
              </a:rPr>
              <a:t> care include </a:t>
            </a:r>
            <a:r>
              <a:rPr lang="en-US" sz="1800" u="sng" dirty="0" err="1">
                <a:solidFill>
                  <a:prstClr val="black"/>
                </a:solidFill>
                <a:latin typeface="Times New Roman" panose="02020603050405020304" pitchFamily="18" charset="0"/>
              </a:rPr>
              <a:t>componenta</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ajutor</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incluziune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una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dintre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persoanele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majore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apte</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muncă</a:t>
            </a:r>
            <a:r>
              <a:rPr lang="en-US" sz="1800" u="sng" dirty="0">
                <a:solidFill>
                  <a:prstClr val="black"/>
                </a:solidFill>
                <a:latin typeface="Times New Roman" panose="02020603050405020304" pitchFamily="18" charset="0"/>
              </a:rPr>
              <a:t> din </a:t>
            </a:r>
            <a:r>
              <a:rPr lang="en-US" sz="1800" u="sng" dirty="0" err="1">
                <a:solidFill>
                  <a:prstClr val="black"/>
                </a:solidFill>
                <a:latin typeface="Times New Roman" panose="02020603050405020304" pitchFamily="18" charset="0"/>
              </a:rPr>
              <a:t>familia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respectivă</a:t>
            </a:r>
            <a:r>
              <a:rPr lang="en-US" sz="1800" u="sng" dirty="0">
                <a:solidFill>
                  <a:prstClr val="black"/>
                </a:solidFill>
                <a:latin typeface="Times New Roman" panose="02020603050405020304" pitchFamily="18" charset="0"/>
              </a:rPr>
              <a:t> are </a:t>
            </a:r>
            <a:r>
              <a:rPr lang="en-US" sz="1800" u="sng" dirty="0" err="1">
                <a:solidFill>
                  <a:prstClr val="black"/>
                </a:solidFill>
                <a:latin typeface="Times New Roman" panose="02020603050405020304" pitchFamily="18" charset="0"/>
              </a:rPr>
              <a:t>obligaţia</a:t>
            </a:r>
            <a:r>
              <a:rPr lang="en-US" sz="1800" u="sng" dirty="0">
                <a:solidFill>
                  <a:prstClr val="black"/>
                </a:solidFill>
                <a:latin typeface="Times New Roman" panose="02020603050405020304" pitchFamily="18" charset="0"/>
              </a:rPr>
              <a:t> de a </a:t>
            </a:r>
            <a:r>
              <a:rPr lang="en-US" sz="1800" u="sng" dirty="0" err="1">
                <a:solidFill>
                  <a:prstClr val="black"/>
                </a:solidFill>
                <a:latin typeface="Times New Roman" panose="02020603050405020304" pitchFamily="18" charset="0"/>
              </a:rPr>
              <a:t>presta</a:t>
            </a:r>
            <a:r>
              <a:rPr lang="en-US" sz="1800" u="sng" dirty="0">
                <a:solidFill>
                  <a:prstClr val="black"/>
                </a:solidFill>
                <a:latin typeface="Times New Roman" panose="02020603050405020304" pitchFamily="18" charset="0"/>
              </a:rPr>
              <a:t> lunar, la </a:t>
            </a:r>
            <a:r>
              <a:rPr lang="en-US" sz="1800" u="sng" dirty="0" err="1">
                <a:solidFill>
                  <a:prstClr val="black"/>
                </a:solidFill>
                <a:latin typeface="Times New Roman" panose="02020603050405020304" pitchFamily="18" charset="0"/>
              </a:rPr>
              <a:t>solicitarea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primarului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activităţi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sau</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lucrări</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interes</a:t>
            </a:r>
            <a:r>
              <a:rPr lang="en-US" sz="1800" u="sng" dirty="0">
                <a:solidFill>
                  <a:prstClr val="black"/>
                </a:solidFill>
                <a:latin typeface="Times New Roman" panose="02020603050405020304" pitchFamily="18" charset="0"/>
              </a:rPr>
              <a:t> local, cu </a:t>
            </a:r>
            <a:r>
              <a:rPr lang="en-US" sz="1800" u="sng" dirty="0" err="1">
                <a:solidFill>
                  <a:prstClr val="black"/>
                </a:solidFill>
                <a:latin typeface="Times New Roman" panose="02020603050405020304" pitchFamily="18" charset="0"/>
              </a:rPr>
              <a:t>respectarea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duratei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normale</a:t>
            </a:r>
            <a:r>
              <a:rPr lang="en-US" sz="1800" u="sng" dirty="0">
                <a:solidFill>
                  <a:prstClr val="black"/>
                </a:solidFill>
                <a:latin typeface="Times New Roman" panose="02020603050405020304" pitchFamily="18" charset="0"/>
              </a:rPr>
              <a:t> a </a:t>
            </a:r>
            <a:r>
              <a:rPr lang="en-US" sz="1800" u="sng" dirty="0" err="1">
                <a:solidFill>
                  <a:prstClr val="black"/>
                </a:solidFill>
                <a:latin typeface="Times New Roman" panose="02020603050405020304" pitchFamily="18" charset="0"/>
              </a:rPr>
              <a:t>timpului</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muncă</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şi</a:t>
            </a:r>
            <a:r>
              <a:rPr lang="en-US" sz="1800" u="sng" dirty="0">
                <a:solidFill>
                  <a:prstClr val="black"/>
                </a:solidFill>
                <a:latin typeface="Times New Roman" panose="02020603050405020304" pitchFamily="18" charset="0"/>
              </a:rPr>
              <a:t> a </a:t>
            </a:r>
            <a:r>
              <a:rPr lang="en-US" sz="1800" u="sng" dirty="0" err="1">
                <a:solidFill>
                  <a:prstClr val="black"/>
                </a:solidFill>
                <a:latin typeface="Times New Roman" panose="02020603050405020304" pitchFamily="18" charset="0"/>
              </a:rPr>
              <a:t>normelor</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securitate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şi</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sănătate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în</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muncă</a:t>
            </a:r>
            <a:r>
              <a:rPr lang="en-US" sz="1800" u="sng" dirty="0">
                <a:solidFill>
                  <a:prstClr val="black"/>
                </a:solidFill>
                <a:latin typeface="Times New Roman" panose="02020603050405020304" pitchFamily="18" charset="0"/>
              </a:rPr>
              <a:t>.</a:t>
            </a:r>
          </a:p>
          <a:p>
            <a:r>
              <a:rPr lang="ro-RO" sz="1800" u="sng" dirty="0">
                <a:solidFill>
                  <a:prstClr val="black"/>
                </a:solidFill>
                <a:latin typeface="Times New Roman" panose="02020603050405020304" pitchFamily="18" charset="0"/>
              </a:rPr>
              <a:t>E</a:t>
            </a:r>
            <a:r>
              <a:rPr lang="en-US" sz="1800" u="sng" dirty="0" err="1">
                <a:solidFill>
                  <a:prstClr val="black"/>
                </a:solidFill>
                <a:latin typeface="Times New Roman" panose="02020603050405020304" pitchFamily="18" charset="0"/>
              </a:rPr>
              <a:t>xcepţie</a:t>
            </a:r>
            <a:r>
              <a:rPr lang="ro-RO" u="sng" dirty="0">
                <a:solidFill>
                  <a:prstClr val="black"/>
                </a:solidFill>
                <a:latin typeface="Times New Roman" panose="02020603050405020304" pitchFamily="18" charset="0"/>
              </a:rPr>
              <a:t>:</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familiile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pentru</a:t>
            </a:r>
            <a:r>
              <a:rPr lang="en-US" sz="1800" u="sng" dirty="0">
                <a:solidFill>
                  <a:prstClr val="black"/>
                </a:solidFill>
                <a:latin typeface="Times New Roman" panose="02020603050405020304" pitchFamily="18" charset="0"/>
              </a:rPr>
              <a:t> care </a:t>
            </a:r>
            <a:r>
              <a:rPr lang="en-US" sz="1800" u="sng" dirty="0" err="1">
                <a:solidFill>
                  <a:prstClr val="black"/>
                </a:solidFill>
                <a:latin typeface="Times New Roman" panose="02020603050405020304" pitchFamily="18" charset="0"/>
              </a:rPr>
              <a:t>suma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aferentă</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ajutorului</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incluziune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este</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până</a:t>
            </a:r>
            <a:r>
              <a:rPr lang="en-US" sz="1800" u="sng" dirty="0">
                <a:solidFill>
                  <a:prstClr val="black"/>
                </a:solidFill>
                <a:latin typeface="Times New Roman" panose="02020603050405020304" pitchFamily="18" charset="0"/>
              </a:rPr>
              <a:t> la 50 de lei. </a:t>
            </a:r>
            <a:r>
              <a:rPr lang="en-US" sz="1800" u="sng" dirty="0" err="1">
                <a:solidFill>
                  <a:prstClr val="black"/>
                </a:solidFill>
                <a:latin typeface="Times New Roman" panose="02020603050405020304" pitchFamily="18" charset="0"/>
              </a:rPr>
              <a:t>Pentru</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acestea</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orele</a:t>
            </a:r>
            <a:r>
              <a:rPr lang="en-US" sz="1800" u="sng" dirty="0">
                <a:solidFill>
                  <a:prstClr val="black"/>
                </a:solidFill>
                <a:latin typeface="Times New Roman" panose="02020603050405020304" pitchFamily="18" charset="0"/>
              </a:rPr>
              <a:t> de </a:t>
            </a:r>
            <a:r>
              <a:rPr lang="en-US" sz="1800" u="sng" dirty="0" err="1">
                <a:solidFill>
                  <a:prstClr val="black"/>
                </a:solidFill>
                <a:latin typeface="Times New Roman" panose="02020603050405020304" pitchFamily="18" charset="0"/>
              </a:rPr>
              <a:t>muncă</a:t>
            </a:r>
            <a:r>
              <a:rPr lang="en-US" sz="1800" u="sng" dirty="0">
                <a:solidFill>
                  <a:prstClr val="black"/>
                </a:solidFill>
                <a:latin typeface="Times New Roman" panose="02020603050405020304" pitchFamily="18" charset="0"/>
              </a:rPr>
              <a:t> se </a:t>
            </a:r>
            <a:r>
              <a:rPr lang="en-US" sz="1800" u="sng" dirty="0" err="1">
                <a:solidFill>
                  <a:prstClr val="black"/>
                </a:solidFill>
                <a:latin typeface="Times New Roman" panose="02020603050405020304" pitchFamily="18" charset="0"/>
              </a:rPr>
              <a:t>stabilesc</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trimestrial</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şi</a:t>
            </a:r>
            <a:r>
              <a:rPr lang="en-US" sz="1800" u="sng" dirty="0">
                <a:solidFill>
                  <a:prstClr val="black"/>
                </a:solidFill>
                <a:latin typeface="Times New Roman" panose="02020603050405020304" pitchFamily="18" charset="0"/>
              </a:rPr>
              <a:t> se </a:t>
            </a:r>
            <a:r>
              <a:rPr lang="en-US" sz="1800" u="sng" dirty="0" err="1">
                <a:solidFill>
                  <a:prstClr val="black"/>
                </a:solidFill>
                <a:latin typeface="Times New Roman" panose="02020603050405020304" pitchFamily="18" charset="0"/>
              </a:rPr>
              <a:t>efectuează</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în</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oricare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dintre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lunile</a:t>
            </a:r>
            <a:r>
              <a:rPr lang="en-US" sz="1800" u="sng" dirty="0">
                <a:solidFill>
                  <a:prstClr val="black"/>
                </a:solidFill>
                <a:latin typeface="Times New Roman" panose="02020603050405020304" pitchFamily="18" charset="0"/>
              </a:rPr>
              <a:t> </a:t>
            </a:r>
            <a:r>
              <a:rPr lang="en-US" sz="1800" u="sng" dirty="0" err="1">
                <a:solidFill>
                  <a:prstClr val="black"/>
                </a:solidFill>
                <a:latin typeface="Times New Roman" panose="02020603050405020304" pitchFamily="18" charset="0"/>
              </a:rPr>
              <a:t>trimestrului</a:t>
            </a:r>
            <a:r>
              <a:rPr lang="en-US" sz="1800" u="sng" dirty="0">
                <a:solidFill>
                  <a:prstClr val="black"/>
                </a:solidFill>
                <a:latin typeface="Times New Roman" panose="02020603050405020304" pitchFamily="18" charset="0"/>
              </a:rPr>
              <a:t>.</a:t>
            </a:r>
          </a:p>
          <a:p>
            <a:endParaRPr lang="en-US" sz="1800" u="sng" dirty="0">
              <a:solidFill>
                <a:prstClr val="black"/>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631321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446215"/>
            <a:ext cx="4209562" cy="1977294"/>
          </a:xfrm>
        </p:spPr>
        <p:txBody>
          <a:bodyPr anchor="ctr">
            <a:normAutofit/>
          </a:bodyPr>
          <a:lstStyle/>
          <a:p>
            <a:pPr>
              <a:lnSpc>
                <a:spcPct val="90000"/>
              </a:lnSpc>
            </a:pPr>
            <a:r>
              <a:rPr lang="ro-RO" dirty="0"/>
              <a:t>Referitor la persoanele apte de muncă:</a:t>
            </a:r>
            <a:br>
              <a:rPr lang="ro-RO" dirty="0"/>
            </a:br>
            <a:endParaRPr lang="ro-RO"/>
          </a:p>
        </p:txBody>
      </p:sp>
      <p:sp>
        <p:nvSpPr>
          <p:cNvPr id="3" name="Content Placeholder 2"/>
          <p:cNvSpPr>
            <a:spLocks noGrp="1"/>
          </p:cNvSpPr>
          <p:nvPr>
            <p:ph idx="1"/>
          </p:nvPr>
        </p:nvSpPr>
        <p:spPr>
          <a:xfrm>
            <a:off x="5442333" y="685800"/>
            <a:ext cx="5949567" cy="5486399"/>
          </a:xfrm>
        </p:spPr>
        <p:txBody>
          <a:bodyPr anchor="ctr">
            <a:normAutofit/>
          </a:bodyPr>
          <a:lstStyle/>
          <a:p>
            <a:endParaRPr lang="ro-RO" sz="2000" b="1" dirty="0"/>
          </a:p>
          <a:p>
            <a:r>
              <a:rPr lang="ro-RO" sz="2000" b="1" dirty="0"/>
              <a:t>Solicitanții au obligația ca în termen de </a:t>
            </a:r>
            <a:r>
              <a:rPr lang="ro-RO" sz="2000" b="1" dirty="0">
                <a:solidFill>
                  <a:schemeClr val="accent5"/>
                </a:solidFill>
              </a:rPr>
              <a:t>3 luni de la depunerea cereri</a:t>
            </a:r>
            <a:r>
              <a:rPr lang="ro-RO" sz="2000" b="1" dirty="0"/>
              <a:t>i de acordare a VMI sa fie înregistrați la AJOFM ca persoane în căutarea unui loc de muncă</a:t>
            </a:r>
          </a:p>
          <a:p>
            <a:pPr marL="0" indent="0">
              <a:buNone/>
            </a:pPr>
            <a:endParaRPr lang="ro-RO" sz="2000" b="1" dirty="0"/>
          </a:p>
          <a:p>
            <a:r>
              <a:rPr lang="ro-RO" sz="2000" b="1" dirty="0"/>
              <a:t>SPAS-</a:t>
            </a:r>
            <a:r>
              <a:rPr lang="ro-RO" sz="2000" b="1" dirty="0" err="1"/>
              <a:t>ul</a:t>
            </a:r>
            <a:r>
              <a:rPr lang="ro-RO" sz="2000" b="1" dirty="0"/>
              <a:t> va trimite </a:t>
            </a:r>
            <a:r>
              <a:rPr lang="ro-RO" sz="2000" b="1" dirty="0">
                <a:solidFill>
                  <a:schemeClr val="accent5"/>
                </a:solidFill>
              </a:rPr>
              <a:t>lunar </a:t>
            </a:r>
            <a:r>
              <a:rPr lang="ro-RO" sz="2000" b="1" dirty="0"/>
              <a:t>lista persoanelor către AJOFM în vederea programării pentru înregistrare</a:t>
            </a:r>
          </a:p>
          <a:p>
            <a:pPr marL="0" indent="0">
              <a:buNone/>
            </a:pPr>
            <a:endParaRPr lang="ro-RO" sz="2000" b="1" dirty="0"/>
          </a:p>
        </p:txBody>
      </p:sp>
      <p:sp>
        <p:nvSpPr>
          <p:cNvPr id="8" name="Date Placeholder 7"/>
          <p:cNvSpPr>
            <a:spLocks noGrp="1"/>
          </p:cNvSpPr>
          <p:nvPr>
            <p:ph type="dt" sz="half" idx="10"/>
          </p:nvPr>
        </p:nvSpPr>
        <p:spPr>
          <a:xfrm rot="5400000">
            <a:off x="-1001475" y="1517536"/>
            <a:ext cx="2801123" cy="365125"/>
          </a:xfrm>
        </p:spPr>
        <p:txBody>
          <a:bodyPr/>
          <a:lstStyle/>
          <a:p>
            <a:pPr>
              <a:spcAft>
                <a:spcPts val="600"/>
              </a:spcAft>
            </a:pPr>
            <a:fld id="{A2DD3222-08D1-4334-9F0A-9AFB9C7C753E}" type="datetime1">
              <a:rPr lang="en-US" smtClean="0"/>
              <a:t>11/1/2023</a:t>
            </a:fld>
            <a:endParaRPr lang="en-US"/>
          </a:p>
        </p:txBody>
      </p:sp>
      <p:sp>
        <p:nvSpPr>
          <p:cNvPr id="10" name="Footer Placeholder 8"/>
          <p:cNvSpPr>
            <a:spLocks noGrp="1"/>
          </p:cNvSpPr>
          <p:nvPr>
            <p:ph type="ftr" sz="quarter" idx="11"/>
          </p:nvPr>
        </p:nvSpPr>
        <p:spPr>
          <a:xfrm rot="5400000">
            <a:off x="10118764" y="4237870"/>
            <a:ext cx="3344053" cy="365125"/>
          </a:xfrm>
        </p:spPr>
        <p:txBody>
          <a:bodyPr/>
          <a:lstStyle/>
          <a:p>
            <a:pPr>
              <a:spcAft>
                <a:spcPts val="600"/>
              </a:spcAft>
            </a:pPr>
            <a:r>
              <a:rPr lang="en-US"/>
              <a:t>Sample Footer Text</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52</a:t>
            </a:fld>
            <a:endParaRPr lang="en-US"/>
          </a:p>
        </p:txBody>
      </p:sp>
    </p:spTree>
    <p:extLst>
      <p:ext uri="{BB962C8B-B14F-4D97-AF65-F5344CB8AC3E}">
        <p14:creationId xmlns:p14="http://schemas.microsoft.com/office/powerpoint/2010/main" val="3430016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a:bodyPr>
          <a:lstStyle/>
          <a:p>
            <a:r>
              <a:rPr lang="ro-RO" dirty="0"/>
              <a:t> </a:t>
            </a:r>
            <a:br>
              <a:rPr lang="ro-RO" dirty="0"/>
            </a:br>
            <a:r>
              <a:rPr lang="ro-RO" dirty="0"/>
              <a:t>Referitor la copii:</a:t>
            </a:r>
            <a:br>
              <a:rPr lang="ro-RO" dirty="0"/>
            </a:br>
            <a:endParaRPr lang="ro-RO" dirty="0"/>
          </a:p>
        </p:txBody>
      </p:sp>
      <p:sp>
        <p:nvSpPr>
          <p:cNvPr id="3" name="Content Placeholder 2"/>
          <p:cNvSpPr>
            <a:spLocks noGrp="1"/>
          </p:cNvSpPr>
          <p:nvPr>
            <p:ph idx="1"/>
          </p:nvPr>
        </p:nvSpPr>
        <p:spPr>
          <a:xfrm>
            <a:off x="4704203" y="1250462"/>
            <a:ext cx="6687698" cy="4921737"/>
          </a:xfrm>
        </p:spPr>
        <p:txBody>
          <a:bodyPr>
            <a:normAutofit/>
          </a:bodyPr>
          <a:lstStyle/>
          <a:p>
            <a:endParaRPr lang="ro-RO" sz="2400" dirty="0"/>
          </a:p>
          <a:p>
            <a:endParaRPr lang="ro-RO" sz="2400" dirty="0"/>
          </a:p>
          <a:p>
            <a:endParaRPr lang="ro-RO" sz="2400" dirty="0"/>
          </a:p>
          <a:p>
            <a:r>
              <a:rPr lang="ro-RO" sz="2400" b="1" dirty="0"/>
              <a:t>La momentul depunerii cererii pentru obținerea VMI, copiii cu vârsta școlară trebuie sa fie </a:t>
            </a:r>
            <a:r>
              <a:rPr lang="ro-RO" sz="2400" b="1" dirty="0">
                <a:solidFill>
                  <a:schemeClr val="accent5"/>
                </a:solidFill>
              </a:rPr>
              <a:t>înregistrați ca elevi la o unitate școlară.</a:t>
            </a:r>
          </a:p>
          <a:p>
            <a:pPr marL="0" indent="0">
              <a:buNone/>
            </a:pPr>
            <a:endParaRPr lang="ro-RO" sz="2400" dirty="0"/>
          </a:p>
        </p:txBody>
      </p:sp>
      <p:sp>
        <p:nvSpPr>
          <p:cNvPr id="8" name="Date Placeholder 7"/>
          <p:cNvSpPr>
            <a:spLocks noGrp="1"/>
          </p:cNvSpPr>
          <p:nvPr>
            <p:ph type="dt" sz="half" idx="10"/>
          </p:nvPr>
        </p:nvSpPr>
        <p:spPr>
          <a:xfrm rot="5400000">
            <a:off x="-1001475" y="1517536"/>
            <a:ext cx="2801123" cy="365125"/>
          </a:xfrm>
        </p:spPr>
        <p:txBody>
          <a:bodyPr/>
          <a:lstStyle/>
          <a:p>
            <a:pPr>
              <a:spcAft>
                <a:spcPts val="600"/>
              </a:spcAft>
            </a:pPr>
            <a:fld id="{A2DD3222-08D1-4334-9F0A-9AFB9C7C753E}" type="datetime1">
              <a:rPr lang="en-US" smtClean="0"/>
              <a:t>11/1/2023</a:t>
            </a:fld>
            <a:endParaRPr lang="en-US"/>
          </a:p>
        </p:txBody>
      </p:sp>
      <p:sp>
        <p:nvSpPr>
          <p:cNvPr id="10" name="Footer Placeholder 8"/>
          <p:cNvSpPr>
            <a:spLocks noGrp="1"/>
          </p:cNvSpPr>
          <p:nvPr>
            <p:ph type="ftr" sz="quarter" idx="11"/>
          </p:nvPr>
        </p:nvSpPr>
        <p:spPr>
          <a:xfrm rot="5400000">
            <a:off x="10118764" y="4237870"/>
            <a:ext cx="3344053" cy="365125"/>
          </a:xfrm>
        </p:spPr>
        <p:txBody>
          <a:bodyPr/>
          <a:lstStyle/>
          <a:p>
            <a:pPr>
              <a:spcAft>
                <a:spcPts val="600"/>
              </a:spcAft>
            </a:pPr>
            <a:r>
              <a:rPr lang="en-US"/>
              <a:t>Sample Footer Text</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53</a:t>
            </a:fld>
            <a:endParaRPr lang="en-US"/>
          </a:p>
        </p:txBody>
      </p:sp>
    </p:spTree>
    <p:extLst>
      <p:ext uri="{BB962C8B-B14F-4D97-AF65-F5344CB8AC3E}">
        <p14:creationId xmlns:p14="http://schemas.microsoft.com/office/powerpoint/2010/main" val="3219148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a:bodyPr>
          <a:lstStyle/>
          <a:p>
            <a:pPr>
              <a:lnSpc>
                <a:spcPct val="90000"/>
              </a:lnSpc>
            </a:pPr>
            <a:r>
              <a:rPr lang="ro-RO" sz="3000" dirty="0"/>
              <a:t>Cum se va realiza punerea în practică a legii?</a:t>
            </a:r>
            <a:br>
              <a:rPr lang="ro-RO" sz="3000" dirty="0"/>
            </a:br>
            <a:endParaRPr lang="ro-RO" sz="3000" dirty="0"/>
          </a:p>
        </p:txBody>
      </p:sp>
      <p:sp>
        <p:nvSpPr>
          <p:cNvPr id="3" name="Content Placeholder 2"/>
          <p:cNvSpPr>
            <a:spLocks noGrp="1"/>
          </p:cNvSpPr>
          <p:nvPr>
            <p:ph idx="1"/>
          </p:nvPr>
        </p:nvSpPr>
        <p:spPr>
          <a:xfrm>
            <a:off x="4748271" y="1250462"/>
            <a:ext cx="6643630" cy="4921737"/>
          </a:xfrm>
        </p:spPr>
        <p:txBody>
          <a:bodyPr>
            <a:normAutofit/>
          </a:bodyPr>
          <a:lstStyle/>
          <a:p>
            <a:pPr marL="342900" lvl="0" indent="-342900">
              <a:buFont typeface="Symbol" panose="05050102010706020507" pitchFamily="2" charset="2"/>
              <a:buChar char=""/>
            </a:pPr>
            <a:endParaRPr lang="ro-RO" sz="2400" b="1" kern="100" dirty="0">
              <a:effectLst/>
            </a:endParaRPr>
          </a:p>
          <a:p>
            <a:pPr marL="342900" lvl="0" indent="-342900">
              <a:buFont typeface="Symbol" panose="05050102010706020507" pitchFamily="2" charset="2"/>
              <a:buChar char=""/>
            </a:pPr>
            <a:r>
              <a:rPr lang="ro-RO" sz="2400" b="1" kern="100" dirty="0">
                <a:effectLst/>
              </a:rPr>
              <a:t>Utilizarea </a:t>
            </a:r>
            <a:r>
              <a:rPr lang="ro-RO" sz="2400" b="1" kern="100" dirty="0">
                <a:solidFill>
                  <a:schemeClr val="accent5"/>
                </a:solidFill>
                <a:effectLst/>
              </a:rPr>
              <a:t>Sistemului Național Informatic de Asistență Socială </a:t>
            </a:r>
            <a:r>
              <a:rPr lang="ro-RO" sz="2400" b="1" kern="100" dirty="0">
                <a:effectLst/>
              </a:rPr>
              <a:t>(SNIAS).</a:t>
            </a:r>
          </a:p>
          <a:p>
            <a:pPr marL="0" lvl="0" indent="0">
              <a:buNone/>
            </a:pPr>
            <a:endParaRPr lang="x-none" sz="2400" b="1" kern="100" dirty="0">
              <a:effectLst/>
            </a:endParaRPr>
          </a:p>
          <a:p>
            <a:pPr marL="342900" lvl="0" indent="-342900">
              <a:buFont typeface="Symbol" panose="05050102010706020507" pitchFamily="2" charset="2"/>
              <a:buChar char=""/>
            </a:pPr>
            <a:r>
              <a:rPr lang="ro-RO" sz="2400" b="1" kern="100" dirty="0">
                <a:effectLst/>
              </a:rPr>
              <a:t>Până la finalizarea acestui sistem se va utiliza o </a:t>
            </a:r>
            <a:r>
              <a:rPr lang="ro-RO" sz="2400" b="1" kern="100" dirty="0">
                <a:solidFill>
                  <a:schemeClr val="accent5"/>
                </a:solidFill>
              </a:rPr>
              <a:t>micro-ap</a:t>
            </a:r>
            <a:r>
              <a:rPr lang="ro-RO" sz="2400" b="1" kern="100" dirty="0">
                <a:solidFill>
                  <a:schemeClr val="accent5"/>
                </a:solidFill>
                <a:effectLst/>
              </a:rPr>
              <a:t>licație informatică.</a:t>
            </a:r>
          </a:p>
          <a:p>
            <a:pPr marL="0" lvl="0" indent="0">
              <a:buNone/>
            </a:pPr>
            <a:endParaRPr lang="x-none" sz="2400" b="1" kern="100" dirty="0">
              <a:effectLst/>
            </a:endParaRPr>
          </a:p>
          <a:p>
            <a:pPr marL="342900" lvl="0" indent="-342900">
              <a:buFont typeface="Symbol" panose="05050102010706020507" pitchFamily="2" charset="2"/>
              <a:buChar char=""/>
            </a:pPr>
            <a:r>
              <a:rPr lang="ro-RO" sz="2400" b="1" kern="100" dirty="0">
                <a:effectLst/>
              </a:rPr>
              <a:t>Vor fi și aspecte pentru care vor fi utilizate </a:t>
            </a:r>
            <a:r>
              <a:rPr lang="ro-RO" sz="2400" b="1" kern="100" dirty="0">
                <a:solidFill>
                  <a:schemeClr val="accent5"/>
                </a:solidFill>
                <a:effectLst/>
              </a:rPr>
              <a:t>documente pe hârtie.</a:t>
            </a:r>
            <a:endParaRPr lang="x-none" sz="2400" b="1" kern="100" dirty="0">
              <a:solidFill>
                <a:schemeClr val="accent5"/>
              </a:solidFill>
              <a:effectLst/>
            </a:endParaRPr>
          </a:p>
          <a:p>
            <a:pPr marL="0" indent="0">
              <a:buNone/>
            </a:pPr>
            <a:endParaRPr lang="x-none" sz="2400" kern="100" dirty="0">
              <a:effectLst/>
            </a:endParaRPr>
          </a:p>
          <a:p>
            <a:pPr marL="0" indent="0">
              <a:buNone/>
            </a:pPr>
            <a:endParaRPr lang="ro-RO" sz="2400" dirty="0"/>
          </a:p>
        </p:txBody>
      </p:sp>
      <p:sp>
        <p:nvSpPr>
          <p:cNvPr id="8" name="Date Placeholder 7"/>
          <p:cNvSpPr>
            <a:spLocks noGrp="1"/>
          </p:cNvSpPr>
          <p:nvPr>
            <p:ph type="dt" sz="half" idx="10"/>
          </p:nvPr>
        </p:nvSpPr>
        <p:spPr>
          <a:xfrm rot="5400000">
            <a:off x="-1001475" y="1517536"/>
            <a:ext cx="2801123" cy="365125"/>
          </a:xfrm>
        </p:spPr>
        <p:txBody>
          <a:bodyPr/>
          <a:lstStyle/>
          <a:p>
            <a:pPr>
              <a:spcAft>
                <a:spcPts val="600"/>
              </a:spcAft>
            </a:pPr>
            <a:fld id="{A2DD3222-08D1-4334-9F0A-9AFB9C7C753E}" type="datetime1">
              <a:rPr lang="en-US" smtClean="0"/>
              <a:t>11/1/2023</a:t>
            </a:fld>
            <a:endParaRPr lang="en-US"/>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299" y="2166870"/>
            <a:ext cx="8915402" cy="2456887"/>
          </a:xfrm>
        </p:spPr>
        <p:txBody>
          <a:bodyPr/>
          <a:lstStyle/>
          <a:p>
            <a:r>
              <a:rPr lang="ro-RO" dirty="0"/>
              <a:t>		Mulțumesc pentru atenție!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8" y="1534509"/>
            <a:ext cx="7630784" cy="4466898"/>
          </a:xfrm>
        </p:spPr>
        <p:txBody>
          <a:bodyPr>
            <a:normAutofit/>
          </a:bodyPr>
          <a:lstStyle/>
          <a:p>
            <a:pPr marL="0" lvl="0" indent="0">
              <a:buNone/>
            </a:pPr>
            <a:endParaRPr lang="ro-RO" b="1" kern="100" dirty="0"/>
          </a:p>
          <a:p>
            <a:pPr marL="0" indent="0">
              <a:buNone/>
            </a:pPr>
            <a:r>
              <a:rPr lang="ro-RO" b="1" dirty="0"/>
              <a:t>(3) În funcție de nevoile familiei/persoanei singure, venitul minim de incluziune este însoțit de alte măsuri de asistență socială complementare, acordate în bani și/sau în natură, după cum urmează:</a:t>
            </a:r>
          </a:p>
          <a:p>
            <a:pPr marL="0" indent="0">
              <a:buNone/>
            </a:pPr>
            <a:endParaRPr lang="ro-RO" b="1" dirty="0"/>
          </a:p>
          <a:p>
            <a:pPr marL="342900" indent="-342900">
              <a:buAutoNum type="alphaLcParenR"/>
            </a:pPr>
            <a:r>
              <a:rPr lang="ro-RO" b="1" dirty="0"/>
              <a:t>stimulente;</a:t>
            </a:r>
          </a:p>
          <a:p>
            <a:pPr marL="342900" indent="-342900">
              <a:buAutoNum type="alphaLcParenR"/>
            </a:pPr>
            <a:endParaRPr lang="ro-RO" b="1" dirty="0"/>
          </a:p>
          <a:p>
            <a:pPr marL="0" indent="0">
              <a:buNone/>
            </a:pPr>
            <a:r>
              <a:rPr lang="ro-RO" b="1" dirty="0"/>
              <a:t>b) facilități contributive;</a:t>
            </a:r>
          </a:p>
          <a:p>
            <a:pPr marL="0" indent="0">
              <a:buNone/>
            </a:pPr>
            <a:endParaRPr lang="ro-RO" b="1" dirty="0"/>
          </a:p>
          <a:p>
            <a:pPr marL="0" indent="0">
              <a:buNone/>
            </a:pPr>
            <a:r>
              <a:rPr lang="ro-RO" b="1" dirty="0"/>
              <a:t>c) alte drepturi complementare.</a:t>
            </a:r>
            <a:endParaRPr lang="en-US" b="1"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6</a:t>
            </a:fld>
            <a:endParaRPr lang="en-US"/>
          </a:p>
        </p:txBody>
      </p:sp>
      <p:sp>
        <p:nvSpPr>
          <p:cNvPr id="5" name="Freeform 5"/>
          <p:cNvSpPr/>
          <p:nvPr/>
        </p:nvSpPr>
        <p:spPr>
          <a:xfrm>
            <a:off x="1229512" y="4468081"/>
            <a:ext cx="1064655" cy="1264311"/>
          </a:xfrm>
          <a:custGeom>
            <a:avLst/>
            <a:gdLst/>
            <a:ahLst/>
            <a:cxnLst/>
            <a:rect l="l" t="t" r="r" b="b"/>
            <a:pathLst>
              <a:path w="1064655" h="1264311">
                <a:moveTo>
                  <a:pt x="0" y="0"/>
                </a:moveTo>
                <a:lnTo>
                  <a:pt x="1064655" y="0"/>
                </a:lnTo>
                <a:lnTo>
                  <a:pt x="1064655" y="1264311"/>
                </a:lnTo>
                <a:lnTo>
                  <a:pt x="0" y="1264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50123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8" y="1334813"/>
            <a:ext cx="7630784" cy="3720663"/>
          </a:xfrm>
        </p:spPr>
        <p:txBody>
          <a:bodyPr>
            <a:normAutofit fontScale="25000" lnSpcReduction="20000"/>
          </a:bodyPr>
          <a:lstStyle/>
          <a:p>
            <a:pPr marL="0" indent="0">
              <a:buNone/>
            </a:pPr>
            <a:endParaRPr lang="ro-RO" sz="7200" b="1" dirty="0"/>
          </a:p>
          <a:p>
            <a:pPr marL="0" indent="0">
              <a:buNone/>
            </a:pPr>
            <a:r>
              <a:rPr lang="ro-RO" sz="7200" b="1" dirty="0"/>
              <a:t>Art. 4. - Pentru situații de dificultate și pentru prevenirea sau reducerea riscului de sărăcie şi excluziune socială ale unuia sau mai multor membri din familie a căror nevoie identificată constituie o situaţie particulară şi necesită intervenţie individualizată, se pot acorda: </a:t>
            </a:r>
          </a:p>
          <a:p>
            <a:r>
              <a:rPr lang="ro-RO" sz="7200" b="1" dirty="0"/>
              <a:t>ajutoare de urgenţă şi/sau ajutoare comunitare, precum şi </a:t>
            </a:r>
          </a:p>
          <a:p>
            <a:r>
              <a:rPr lang="ro-RO" sz="7200" b="1" dirty="0"/>
              <a:t>măsuri de facilitare a accesului pe piaţa muncii, a accesului la servicii de sănătate şi educaţie, la servicii sociale şi locuire, </a:t>
            </a:r>
          </a:p>
          <a:p>
            <a:pPr marL="0" indent="0">
              <a:buNone/>
            </a:pPr>
            <a:r>
              <a:rPr lang="ro-RO" sz="7200" b="1" dirty="0"/>
              <a:t>susţinute din bugetul de stat, din bugetele locale sau fonduri externe.</a:t>
            </a: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7</a:t>
            </a:fld>
            <a:endParaRPr lang="en-US"/>
          </a:p>
        </p:txBody>
      </p:sp>
      <p:sp>
        <p:nvSpPr>
          <p:cNvPr id="4" name="Freeform 7"/>
          <p:cNvSpPr/>
          <p:nvPr/>
        </p:nvSpPr>
        <p:spPr>
          <a:xfrm>
            <a:off x="1090766" y="4704862"/>
            <a:ext cx="1024762" cy="987614"/>
          </a:xfrm>
          <a:custGeom>
            <a:avLst/>
            <a:gdLst/>
            <a:ahLst/>
            <a:cxnLst/>
            <a:rect l="l" t="t" r="r" b="b"/>
            <a:pathLst>
              <a:path w="1024762" h="987614">
                <a:moveTo>
                  <a:pt x="0" y="0"/>
                </a:moveTo>
                <a:lnTo>
                  <a:pt x="1024762" y="0"/>
                </a:lnTo>
                <a:lnTo>
                  <a:pt x="1024762" y="987614"/>
                </a:lnTo>
                <a:lnTo>
                  <a:pt x="0" y="987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16114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a:bodyPr>
          <a:lstStyle/>
          <a:p>
            <a:r>
              <a:rPr lang="ro-RO" sz="3600" dirty="0">
                <a:solidFill>
                  <a:srgbClr val="333333"/>
                </a:solidFill>
                <a:latin typeface="Calibri" panose="020F0502020204030204" pitchFamily="34" charset="0"/>
                <a:ea typeface="Times New Roman" panose="02020603050405020304" pitchFamily="18" charset="0"/>
              </a:rPr>
              <a:t>Î</a:t>
            </a:r>
            <a:r>
              <a:rPr lang="ro-RO" sz="3600" b="1" dirty="0">
                <a:solidFill>
                  <a:srgbClr val="333333"/>
                </a:solidFill>
                <a:effectLst/>
                <a:latin typeface="Calibri" panose="020F0502020204030204" pitchFamily="34" charset="0"/>
                <a:ea typeface="Times New Roman" panose="02020603050405020304" pitchFamily="18" charset="0"/>
              </a:rPr>
              <a:t>n plus...</a:t>
            </a: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698378" y="1009581"/>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5</a:t>
            </a:r>
          </a:p>
          <a:p>
            <a:pPr marL="0" indent="0" algn="just">
              <a:lnSpc>
                <a:spcPts val="1725"/>
              </a:lnSpc>
              <a:buNone/>
            </a:pPr>
            <a:endParaRPr lang="en-US" b="1" kern="100" dirty="0"/>
          </a:p>
          <a:p>
            <a:pPr marL="0" indent="0" algn="just">
              <a:lnSpc>
                <a:spcPts val="1725"/>
              </a:lnSpc>
              <a:buNone/>
            </a:pPr>
            <a:r>
              <a:rPr lang="en-US" b="1" kern="100" dirty="0"/>
              <a:t>(2) Familiile şi persoanele singure beneficiare de venit minim de incluziune, indiferent de componenta acestuia, fac parte din categoria consumatorilor vulnerabili definiţi la art. 4 alin. (1) </a:t>
            </a:r>
            <a:r>
              <a:rPr lang="en-US" b="1" kern="100" dirty="0">
                <a:hlinkClick r:id="rId2"/>
              </a:rPr>
              <a:t>lit. a)</a:t>
            </a:r>
            <a:r>
              <a:rPr lang="en-US" b="1" kern="100" dirty="0"/>
              <a:t> din Legea nr. 226/2021 privind stabilirea măsurilor de protecţie socială pentru consumatorul vulnerabil de energie, cu modificările ulterioare.</a:t>
            </a:r>
          </a:p>
          <a:p>
            <a:pPr marL="0" lvl="0" indent="0">
              <a:buNone/>
            </a:pPr>
            <a:endParaRPr lang="ro-RO" b="1" kern="100" dirty="0"/>
          </a:p>
          <a:p>
            <a:pPr marL="0" lvl="0" indent="0">
              <a:buNone/>
            </a:pPr>
            <a:endParaRPr lang="ro-RO" b="1" kern="100" dirty="0"/>
          </a:p>
          <a:p>
            <a:pPr marL="0" indent="0">
              <a:buNone/>
            </a:pPr>
            <a:endParaRPr lang="ro-RO" dirty="0"/>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8</a:t>
            </a:fld>
            <a:endParaRPr lang="en-US"/>
          </a:p>
        </p:txBody>
      </p:sp>
      <p:sp>
        <p:nvSpPr>
          <p:cNvPr id="4" name="Freeform 19"/>
          <p:cNvSpPr/>
          <p:nvPr/>
        </p:nvSpPr>
        <p:spPr>
          <a:xfrm>
            <a:off x="862838" y="2941970"/>
            <a:ext cx="1352836" cy="1444777"/>
          </a:xfrm>
          <a:custGeom>
            <a:avLst/>
            <a:gdLst/>
            <a:ahLst/>
            <a:cxnLst/>
            <a:rect l="l" t="t" r="r" b="b"/>
            <a:pathLst>
              <a:path w="1352836" h="1444777">
                <a:moveTo>
                  <a:pt x="0" y="0"/>
                </a:moveTo>
                <a:lnTo>
                  <a:pt x="1352836" y="0"/>
                </a:lnTo>
                <a:lnTo>
                  <a:pt x="1352836" y="1444777"/>
                </a:lnTo>
                <a:lnTo>
                  <a:pt x="0" y="1444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extLst>
      <p:ext uri="{BB962C8B-B14F-4D97-AF65-F5344CB8AC3E}">
        <p14:creationId xmlns:p14="http://schemas.microsoft.com/office/powerpoint/2010/main" val="96652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US" sz="2400" dirty="0">
                <a:effectLst/>
                <a:latin typeface="Times New Roman" panose="02020603050405020304" pitchFamily="18" charset="0"/>
                <a:ea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p:cNvSpPr>
            <a:spLocks noGrp="1"/>
          </p:cNvSpPr>
          <p:nvPr>
            <p:ph idx="1"/>
          </p:nvPr>
        </p:nvSpPr>
        <p:spPr>
          <a:xfrm>
            <a:off x="3761115" y="1149448"/>
            <a:ext cx="7630784" cy="4559104"/>
          </a:xfrm>
        </p:spPr>
        <p:txBody>
          <a:bodyPr>
            <a:normAutofit fontScale="47500" lnSpcReduction="20000"/>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sz="3800" b="1" kern="100" dirty="0"/>
              <a:t>Art. 6</a:t>
            </a:r>
          </a:p>
          <a:p>
            <a:pPr marL="0" indent="0" algn="just">
              <a:lnSpc>
                <a:spcPts val="1725"/>
              </a:lnSpc>
              <a:buNone/>
            </a:pPr>
            <a:endParaRPr lang="ro-RO" sz="3800" b="1" kern="100" dirty="0"/>
          </a:p>
          <a:p>
            <a:pPr marL="342900" indent="-342900" algn="just">
              <a:lnSpc>
                <a:spcPts val="1725"/>
              </a:lnSpc>
              <a:buAutoNum type="alphaLcParenR"/>
            </a:pPr>
            <a:r>
              <a:rPr lang="ro-RO" sz="3800" b="1" kern="100" dirty="0"/>
              <a:t>persoană singură - este persoana aflată în una dintre următoarele situaţii:</a:t>
            </a:r>
          </a:p>
          <a:p>
            <a:pPr marL="0" indent="0" algn="just">
              <a:lnSpc>
                <a:spcPts val="1725"/>
              </a:lnSpc>
              <a:buNone/>
            </a:pPr>
            <a:endParaRPr lang="ro-RO" sz="3800" b="1" kern="100" dirty="0"/>
          </a:p>
          <a:p>
            <a:pPr marL="342900" indent="-342900" algn="just">
              <a:lnSpc>
                <a:spcPts val="1725"/>
              </a:lnSpc>
              <a:buAutoNum type="arabicPeriod"/>
            </a:pPr>
            <a:r>
              <a:rPr lang="ro-RO" sz="3800" b="1" kern="100" dirty="0"/>
              <a:t>persoana care a împlinit vârsta de 18 ani, locuieşte singură şi nu se mai află în întreţinerea părinţilor, precum şi persoana cu vârsta cuprinsă între 16 şi 18 ani, care locuieşte şi se gospodăreşte singură şi are capacitate de exerciţiu anticipată, potrivit prevederilor art. 40 din Legea nr. 287/2009 privind Codul civil, republicată, cu modificările şi completările ulterioare;</a:t>
            </a:r>
          </a:p>
          <a:p>
            <a:pPr marL="0" indent="0" algn="just">
              <a:lnSpc>
                <a:spcPts val="1725"/>
              </a:lnSpc>
              <a:buNone/>
            </a:pPr>
            <a:endParaRPr lang="ro-RO" sz="3800" b="1" kern="100" dirty="0"/>
          </a:p>
          <a:p>
            <a:pPr marL="0" indent="0" algn="just">
              <a:lnSpc>
                <a:spcPts val="1725"/>
              </a:lnSpc>
              <a:buNone/>
            </a:pPr>
            <a:r>
              <a:rPr lang="ro-RO" sz="3800" b="1" kern="100" dirty="0"/>
              <a:t>2. persoana cu vârsta de peste 18 ani care locuieşte împreună cu părinţii săi sau cu alte persoane singure ori familii şi care obţine/nu obţine propriile venituri din salarii şi/sau alte activităţi;</a:t>
            </a: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t>9</a:t>
            </a:fld>
            <a:endParaRPr lang="en-US"/>
          </a:p>
        </p:txBody>
      </p:sp>
      <p:pic>
        <p:nvPicPr>
          <p:cNvPr id="7" name="Picture 6" descr="A group of people standing together&#10;&#10;Description automatically generated"/>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763503028"/>
      </p:ext>
    </p:extLst>
  </p:cSld>
  <p:clrMapOvr>
    <a:masterClrMapping/>
  </p:clrMapOvr>
</p:sld>
</file>

<file path=ppt/theme/theme1.xml><?xml version="1.0" encoding="utf-8"?>
<a:theme xmlns:a="http://schemas.openxmlformats.org/drawingml/2006/main" name="Encase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6182</Words>
  <Application>Microsoft Office PowerPoint</Application>
  <PresentationFormat>Widescreen</PresentationFormat>
  <Paragraphs>460</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Avenir Next LT Pro</vt:lpstr>
      <vt:lpstr>Avenir Next LT Pro Light</vt:lpstr>
      <vt:lpstr>Calibri</vt:lpstr>
      <vt:lpstr>Courier New</vt:lpstr>
      <vt:lpstr>Symbol</vt:lpstr>
      <vt:lpstr>Times New Roman</vt:lpstr>
      <vt:lpstr>Wingdings</vt:lpstr>
      <vt:lpstr>EncaseVTI</vt:lpstr>
      <vt:lpstr>VENITUL MINIM DE INCLUZIUNE</vt:lpstr>
      <vt:lpstr>Cadrul legislativ </vt:lpstr>
      <vt:lpstr>Când intră in vigoare? </vt:lpstr>
      <vt:lpstr>Efecte imediate </vt:lpstr>
      <vt:lpstr>Ce este Venitul Minim de Incluziune?      </vt:lpstr>
      <vt:lpstr>Ce este Venitul Minim de Incluziune?  </vt:lpstr>
      <vt:lpstr>Ce este Venitul Minim de Incluziune?  </vt:lpstr>
      <vt:lpstr>În plus...   </vt:lpstr>
      <vt:lpstr>Cine poate fi beneficiar?    </vt:lpstr>
      <vt:lpstr>Cine poate fi beneficiar?    </vt:lpstr>
      <vt:lpstr>Cine poate fi beneficiar?    </vt:lpstr>
      <vt:lpstr>Cine poate fi beneficiar?    </vt:lpstr>
      <vt:lpstr>Persoanele fară adăpost:</vt:lpstr>
      <vt:lpstr>Care sunt condițiile generale pentru a beneficia de VMI? </vt:lpstr>
      <vt:lpstr>Care sunt condițiile generale pentru a beneficia de VMI?     </vt:lpstr>
      <vt:lpstr>Care sunt condițiile generale pentru a beneficia de VMI?     </vt:lpstr>
      <vt:lpstr>Care sunt veniturile nete? (4)      </vt:lpstr>
      <vt:lpstr>Care sunt veniturile nete? (4)      </vt:lpstr>
      <vt:lpstr>Cum se stabilește cuantumul ajutorului de incluziune?       </vt:lpstr>
      <vt:lpstr>Cum se stabilește cuantumul ajutorului de incluziune?       </vt:lpstr>
      <vt:lpstr>Cum se stabilește cuantumul ajutorului de incluziune?       </vt:lpstr>
      <vt:lpstr>Cum se stabilește cuantumul ajutorului de incluziune?       </vt:lpstr>
      <vt:lpstr>Cum se stabilește cuantumul ajutorului pentru familia cu copii? (1)       </vt:lpstr>
      <vt:lpstr>Cum se stabilește cuantumul ajutorului pentru familia cu copii? (2)       </vt:lpstr>
      <vt:lpstr>Cum se stabilește cuantumul ajutorului pentru familia cu copii? (3)       </vt:lpstr>
      <vt:lpstr>Cum se stabilește cuantumul ajutorului pentru familia cu copii? (4)       </vt:lpstr>
      <vt:lpstr>Cum se stabilește cuantumul ajutorului pentru familia cu copii:      </vt:lpstr>
      <vt:lpstr>Cum se stabilește cuantumul ajutorului pentru familia cu copii:      </vt:lpstr>
      <vt:lpstr>Cum se solicită Venitul Minim de Incluziune?  (1)        </vt:lpstr>
      <vt:lpstr>Cum se solicită Venitul Minim de Incluziune?  (1)        </vt:lpstr>
      <vt:lpstr>Ce conține cererea pentru obținerea VMI?         </vt:lpstr>
      <vt:lpstr>Procesul de acordare al VMI         </vt:lpstr>
      <vt:lpstr>Cum se verifică solicitarea dreptului la VMI?  (1)            </vt:lpstr>
      <vt:lpstr>Cum se verifică solicitarea dreptului la VMI?  (1)            </vt:lpstr>
      <vt:lpstr>Cum se verifică solicitarea dreptului la VMI?  (2)         </vt:lpstr>
      <vt:lpstr>Cum se verifică solicitarea dreptului la VMI?  (2)         </vt:lpstr>
      <vt:lpstr>Cum se verifică solicitarea dreptului la VMI?  (3)         </vt:lpstr>
      <vt:lpstr>Cum se verifică solicitarea dreptului la VMI?  (3)         </vt:lpstr>
      <vt:lpstr>Cum se verifică solicitarea dreptului la VMI?  (4)         </vt:lpstr>
      <vt:lpstr>Cum se verifică solicitarea dreptului la VMI?  (4)         </vt:lpstr>
      <vt:lpstr>Efectuarea evaluării în teren</vt:lpstr>
      <vt:lpstr>Verificarea administrativă:</vt:lpstr>
      <vt:lpstr>Referitor la situațiile care conduc la excludere: </vt:lpstr>
      <vt:lpstr>Notă la situațiile care pot conduce la excludere:</vt:lpstr>
      <vt:lpstr>Cum se calculează veniturile din agricultură?  </vt:lpstr>
      <vt:lpstr>Cum se calculează veniturile din agricultură?  </vt:lpstr>
      <vt:lpstr>Cum se calculează veniturile din agricultură?  </vt:lpstr>
      <vt:lpstr>Cum se calculează veniturile din agricultură?  </vt:lpstr>
      <vt:lpstr>Cum se calculează veniturile din agricultură?  </vt:lpstr>
      <vt:lpstr>Propunere pentru calcul  </vt:lpstr>
      <vt:lpstr>Obligațiile beneficiarilor de VMI: </vt:lpstr>
      <vt:lpstr>Referitor la persoanele apte de muncă: </vt:lpstr>
      <vt:lpstr>  Referitor la copii: </vt:lpstr>
      <vt:lpstr>Cum se va realiza punerea în practică a legii? </vt:lpstr>
      <vt:lpstr>  Mulțumesc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VENITUL MINIM DE INCLUZIUNE</dc:title>
  <dc:creator>rosu cristian</dc:creator>
  <cp:lastModifiedBy>Iulian Stanila</cp:lastModifiedBy>
  <cp:revision>28</cp:revision>
  <dcterms:created xsi:type="dcterms:W3CDTF">2023-09-12T18:05:00Z</dcterms:created>
  <dcterms:modified xsi:type="dcterms:W3CDTF">2023-11-01T08:32:22Z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4B82A17F35C7457AAE4FC1A2E56E81D4_13</vt:lpwstr>
  </property>
  <property fmtid="{D5CDD505-2E9C-101B-9397-08002B2CF9AE}" pid="3" name="KSOProductBuildVer">
    <vt:lpwstr>1033-12.2.0.13266</vt:lpwstr>
  </property>
</Properties>
</file>